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2" r:id="rId3"/>
    <p:sldId id="260" r:id="rId4"/>
    <p:sldId id="259" r:id="rId5"/>
    <p:sldId id="256" r:id="rId6"/>
    <p:sldId id="257" r:id="rId7"/>
    <p:sldId id="258" r:id="rId8"/>
    <p:sldId id="261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53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F771-E92F-421F-9B8E-A3D5A5ABE48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B884-7685-4B04-AFF2-C3A7AB9B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418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F771-E92F-421F-9B8E-A3D5A5ABE48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B884-7685-4B04-AFF2-C3A7AB9B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597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F771-E92F-421F-9B8E-A3D5A5ABE48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B884-7685-4B04-AFF2-C3A7AB9B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6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F771-E92F-421F-9B8E-A3D5A5ABE48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B884-7685-4B04-AFF2-C3A7AB9B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21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F771-E92F-421F-9B8E-A3D5A5ABE48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B884-7685-4B04-AFF2-C3A7AB9B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40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F771-E92F-421F-9B8E-A3D5A5ABE48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B884-7685-4B04-AFF2-C3A7AB9B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91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F771-E92F-421F-9B8E-A3D5A5ABE48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B884-7685-4B04-AFF2-C3A7AB9B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32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F771-E92F-421F-9B8E-A3D5A5ABE48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B884-7685-4B04-AFF2-C3A7AB9B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71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F771-E92F-421F-9B8E-A3D5A5ABE48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B884-7685-4B04-AFF2-C3A7AB9B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19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F771-E92F-421F-9B8E-A3D5A5ABE48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A179B884-7685-4B04-AFF2-C3A7AB9B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05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F771-E92F-421F-9B8E-A3D5A5ABE48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B884-7685-4B04-AFF2-C3A7AB9B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90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F771-E92F-421F-9B8E-A3D5A5ABE48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B884-7685-4B04-AFF2-C3A7AB9B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72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F771-E92F-421F-9B8E-A3D5A5ABE48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B884-7685-4B04-AFF2-C3A7AB9B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73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F771-E92F-421F-9B8E-A3D5A5ABE48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B884-7685-4B04-AFF2-C3A7AB9B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57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F771-E92F-421F-9B8E-A3D5A5ABE48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B884-7685-4B04-AFF2-C3A7AB9B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8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F771-E92F-421F-9B8E-A3D5A5ABE48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B884-7685-4B04-AFF2-C3A7AB9B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85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F771-E92F-421F-9B8E-A3D5A5ABE48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B884-7685-4B04-AFF2-C3A7AB9B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16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B14F771-E92F-421F-9B8E-A3D5A5ABE48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179B884-7685-4B04-AFF2-C3A7AB9B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2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17" Type="http://schemas.openxmlformats.org/officeDocument/2006/relationships/image" Target="../media/image17.emf"/><Relationship Id="rId2" Type="http://schemas.openxmlformats.org/officeDocument/2006/relationships/image" Target="../media/image2.emf"/><Relationship Id="rId16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5" Type="http://schemas.openxmlformats.org/officeDocument/2006/relationships/image" Target="../media/image1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Relationship Id="rId1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5" Type="http://schemas.openxmlformats.org/officeDocument/2006/relationships/image" Target="../media/image3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38779E-A994-82BA-F4AB-9E93C2064841}"/>
              </a:ext>
            </a:extLst>
          </p:cNvPr>
          <p:cNvSpPr txBox="1"/>
          <p:nvPr/>
        </p:nvSpPr>
        <p:spPr>
          <a:xfrm>
            <a:off x="4547350" y="200603"/>
            <a:ext cx="60940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Garamond" panose="02020404030301010803" pitchFamily="18" charset="0"/>
              </a:rPr>
              <a:t>Agenda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4D4577-B21E-C89A-AE7A-0E6A67B69599}"/>
              </a:ext>
            </a:extLst>
          </p:cNvPr>
          <p:cNvSpPr txBox="1"/>
          <p:nvPr/>
        </p:nvSpPr>
        <p:spPr>
          <a:xfrm>
            <a:off x="1307939" y="1562582"/>
            <a:ext cx="48960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AI Fundamentals</a:t>
            </a:r>
          </a:p>
          <a:p>
            <a:r>
              <a:rPr lang="en-US" dirty="0"/>
              <a:t>AI Standards</a:t>
            </a:r>
          </a:p>
          <a:p>
            <a:r>
              <a:rPr lang="en-US" dirty="0"/>
              <a:t>IT-OT Integrations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923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95A6DD7-2CED-4079-08D3-C67471ACB0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587191"/>
              </p:ext>
            </p:extLst>
          </p:nvPr>
        </p:nvGraphicFramePr>
        <p:xfrm>
          <a:off x="910241" y="1394337"/>
          <a:ext cx="10704816" cy="39664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4136">
                  <a:extLst>
                    <a:ext uri="{9D8B030D-6E8A-4147-A177-3AD203B41FA5}">
                      <a16:colId xmlns:a16="http://schemas.microsoft.com/office/drawing/2014/main" val="730277983"/>
                    </a:ext>
                  </a:extLst>
                </a:gridCol>
                <a:gridCol w="1784136">
                  <a:extLst>
                    <a:ext uri="{9D8B030D-6E8A-4147-A177-3AD203B41FA5}">
                      <a16:colId xmlns:a16="http://schemas.microsoft.com/office/drawing/2014/main" val="4288633075"/>
                    </a:ext>
                  </a:extLst>
                </a:gridCol>
                <a:gridCol w="1784136">
                  <a:extLst>
                    <a:ext uri="{9D8B030D-6E8A-4147-A177-3AD203B41FA5}">
                      <a16:colId xmlns:a16="http://schemas.microsoft.com/office/drawing/2014/main" val="1864414114"/>
                    </a:ext>
                  </a:extLst>
                </a:gridCol>
                <a:gridCol w="1784136">
                  <a:extLst>
                    <a:ext uri="{9D8B030D-6E8A-4147-A177-3AD203B41FA5}">
                      <a16:colId xmlns:a16="http://schemas.microsoft.com/office/drawing/2014/main" val="1258937240"/>
                    </a:ext>
                  </a:extLst>
                </a:gridCol>
                <a:gridCol w="1784136">
                  <a:extLst>
                    <a:ext uri="{9D8B030D-6E8A-4147-A177-3AD203B41FA5}">
                      <a16:colId xmlns:a16="http://schemas.microsoft.com/office/drawing/2014/main" val="166262859"/>
                    </a:ext>
                  </a:extLst>
                </a:gridCol>
                <a:gridCol w="1784136">
                  <a:extLst>
                    <a:ext uri="{9D8B030D-6E8A-4147-A177-3AD203B41FA5}">
                      <a16:colId xmlns:a16="http://schemas.microsoft.com/office/drawing/2014/main" val="1913952579"/>
                    </a:ext>
                  </a:extLst>
                </a:gridCol>
              </a:tblGrid>
              <a:tr h="1322136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Barlow" panose="00000500000000000000" pitchFamily="2" charset="0"/>
                        </a:rPr>
                        <a:t>Malware attack</a:t>
                      </a:r>
                      <a:endParaRPr lang="en-US">
                        <a:latin typeface="Barlow" panose="00000500000000000000" pitchFamily="2" charset="0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Barlow" panose="00000500000000000000" pitchFamily="2" charset="0"/>
                        </a:rPr>
                        <a:t>Phishing</a:t>
                      </a:r>
                      <a:endParaRPr lang="en-US">
                        <a:latin typeface="Barlow" panose="00000500000000000000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Barlow" panose="00000500000000000000" pitchFamily="2" charset="0"/>
                        </a:rPr>
                        <a:t>DDOS attack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Barlow" panose="00000500000000000000" pitchFamily="2" charset="0"/>
                        </a:rPr>
                        <a:t>MITM attack</a:t>
                      </a:r>
                      <a:endParaRPr lang="en-US">
                        <a:latin typeface="Barlow" panose="00000500000000000000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Barlow" panose="00000500000000000000" pitchFamily="2" charset="0"/>
                        </a:rPr>
                        <a:t>Botnets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Barlow" panose="00000500000000000000" pitchFamily="2" charset="0"/>
                        </a:rPr>
                        <a:t>Password attack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3437253"/>
                  </a:ext>
                </a:extLst>
              </a:tr>
              <a:tr h="1322136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Barlow" panose="00000500000000000000" pitchFamily="2" charset="0"/>
                        </a:rPr>
                        <a:t>URL Poisoning</a:t>
                      </a:r>
                      <a:endParaRPr lang="en-US">
                        <a:latin typeface="Barlow" panose="00000500000000000000" pitchFamily="2" charset="0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Barlow" panose="00000500000000000000" pitchFamily="2" charset="0"/>
                        </a:rPr>
                        <a:t>Cross Site Scripting</a:t>
                      </a:r>
                      <a:endParaRPr lang="en-US">
                        <a:latin typeface="Barlow" panose="00000500000000000000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Barlow" panose="00000500000000000000" pitchFamily="2" charset="0"/>
                        </a:rPr>
                        <a:t>SQL Injection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Barlow" panose="00000500000000000000" pitchFamily="2" charset="0"/>
                        </a:rPr>
                        <a:t>DNS Tunneling</a:t>
                      </a:r>
                      <a:endParaRPr lang="en-US">
                        <a:latin typeface="Barlow" panose="00000500000000000000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Barlow" panose="00000500000000000000" pitchFamily="2" charset="0"/>
                        </a:rPr>
                        <a:t>API Data Exposure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Barlow" panose="00000500000000000000" pitchFamily="2" charset="0"/>
                        </a:rPr>
                        <a:t>Broken Access</a:t>
                      </a:r>
                      <a:endParaRPr lang="en-US">
                        <a:latin typeface="Barlow" panose="00000500000000000000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6401240"/>
                  </a:ext>
                </a:extLst>
              </a:tr>
              <a:tr h="132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Barlow" panose="00000500000000000000" pitchFamily="2" charset="0"/>
                        </a:rPr>
                        <a:t>Ransomware</a:t>
                      </a:r>
                      <a:endParaRPr lang="en-US">
                        <a:latin typeface="Barlow" panose="00000500000000000000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Barlow" panose="00000500000000000000" pitchFamily="2" charset="0"/>
                        </a:rPr>
                        <a:t>Cryptographic attacks</a:t>
                      </a:r>
                      <a:endParaRPr lang="en-US">
                        <a:latin typeface="Barlow" panose="00000500000000000000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Barlow" panose="00000500000000000000" pitchFamily="2" charset="0"/>
                        </a:rPr>
                        <a:t>IOT attacks</a:t>
                      </a:r>
                      <a:endParaRPr lang="en-US">
                        <a:latin typeface="Barlow" panose="00000500000000000000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Barlow" panose="00000500000000000000" pitchFamily="2" charset="0"/>
                        </a:rPr>
                        <a:t>Mobile attacks</a:t>
                      </a:r>
                      <a:endParaRPr lang="en-US">
                        <a:latin typeface="Barlow" panose="00000500000000000000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4058469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E103292-F75F-0965-2482-178399EDB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526" y="2976606"/>
            <a:ext cx="1260876" cy="6265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4EC61A-9132-8C25-D16B-89E7A117D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1716" y="1569286"/>
            <a:ext cx="973840" cy="75883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AC3AE9-142E-AA75-41D2-1F9B72C39D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0048" y="2874392"/>
            <a:ext cx="749858" cy="8569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4EBAD8-FD50-8A87-7872-6171156ABB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8716" y="1567458"/>
            <a:ext cx="973840" cy="8569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4D101F-B184-3AD8-3FC7-B19C8D1A7F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9512" y="1512499"/>
            <a:ext cx="929742" cy="9297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C61144-8298-79F0-F332-991963BD45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4553" y="4246539"/>
            <a:ext cx="1260876" cy="7416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283BC1-8C70-49B4-0560-EA193B20B5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6510" y="2863242"/>
            <a:ext cx="1076387" cy="8969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E9D503-C0D7-22E7-32A2-1FBD70B576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82994" y="3023708"/>
            <a:ext cx="1260782" cy="7076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283684-53F3-E6D2-D3BD-25A6A26394E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73690" y="1489785"/>
            <a:ext cx="1079390" cy="9738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677FA4-D93E-70A3-EF43-9DF6C1980B6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86904" y="1512499"/>
            <a:ext cx="865575" cy="8655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B2070C6-5288-9362-8F4F-93F844F2EFE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48585" y="1622568"/>
            <a:ext cx="777240" cy="7467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E4BC959-F179-154E-0F3A-E70D50F8DF2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50514" y="3023708"/>
            <a:ext cx="960120" cy="7086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40FC95-34DB-E2C7-621A-B7D8E582855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20156" y="3023707"/>
            <a:ext cx="777241" cy="7076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D192100-458F-5C64-23BE-1B056F53880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11716" y="4295351"/>
            <a:ext cx="731520" cy="76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5A891DA-A42B-77AB-4D10-D7E860A012A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19457" y="4279570"/>
            <a:ext cx="484815" cy="7086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F7177D3-CC60-09FC-2EC5-95ADE0AB26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32385" y="4291455"/>
            <a:ext cx="762000" cy="6858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F0DC86E-24EE-6A59-4124-2DD5CC6959D7}"/>
              </a:ext>
            </a:extLst>
          </p:cNvPr>
          <p:cNvSpPr txBox="1"/>
          <p:nvPr/>
        </p:nvSpPr>
        <p:spPr>
          <a:xfrm>
            <a:off x="4547350" y="200603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Garamond" panose="02020404030301010803" pitchFamily="18" charset="0"/>
              </a:rPr>
              <a:t>Common Cyber Attacks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547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5">
            <a:extLst>
              <a:ext uri="{FF2B5EF4-FFF2-40B4-BE49-F238E27FC236}">
                <a16:creationId xmlns:a16="http://schemas.microsoft.com/office/drawing/2014/main" id="{772EE626-42B9-1C5D-94D4-4C93B26B07CA}"/>
              </a:ext>
            </a:extLst>
          </p:cNvPr>
          <p:cNvGrpSpPr/>
          <p:nvPr/>
        </p:nvGrpSpPr>
        <p:grpSpPr>
          <a:xfrm>
            <a:off x="4461992" y="1967451"/>
            <a:ext cx="3557690" cy="3351781"/>
            <a:chOff x="3883858" y="1662849"/>
            <a:chExt cx="3557690" cy="3351781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29E72895-DB40-8435-6020-8DDC71A3F8A9}"/>
                </a:ext>
              </a:extLst>
            </p:cNvPr>
            <p:cNvSpPr/>
            <p:nvPr/>
          </p:nvSpPr>
          <p:spPr>
            <a:xfrm>
              <a:off x="3926889" y="1662849"/>
              <a:ext cx="3453786" cy="33517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675CE8F-A086-127A-EA8F-1F0B02EEF107}"/>
                </a:ext>
              </a:extLst>
            </p:cNvPr>
            <p:cNvSpPr/>
            <p:nvPr/>
          </p:nvSpPr>
          <p:spPr>
            <a:xfrm>
              <a:off x="4685095" y="1843675"/>
              <a:ext cx="128016" cy="129099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8F5B7F11-7200-4C32-7613-BCE01439B6E5}"/>
                </a:ext>
              </a:extLst>
            </p:cNvPr>
            <p:cNvSpPr/>
            <p:nvPr/>
          </p:nvSpPr>
          <p:spPr>
            <a:xfrm>
              <a:off x="6543784" y="1866287"/>
              <a:ext cx="128016" cy="129099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A824A4D7-A02C-71D7-8E7D-2D6AC7AF743C}"/>
                </a:ext>
              </a:extLst>
            </p:cNvPr>
            <p:cNvSpPr/>
            <p:nvPr/>
          </p:nvSpPr>
          <p:spPr>
            <a:xfrm>
              <a:off x="3985205" y="2625469"/>
              <a:ext cx="128016" cy="129099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3904B56-A37B-3C7E-5079-1E9F8C53CC5B}"/>
                </a:ext>
              </a:extLst>
            </p:cNvPr>
            <p:cNvSpPr/>
            <p:nvPr/>
          </p:nvSpPr>
          <p:spPr>
            <a:xfrm>
              <a:off x="7171831" y="2640793"/>
              <a:ext cx="128016" cy="129099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711A2FE0-22C7-C225-1869-CEA59D2B3875}"/>
                </a:ext>
              </a:extLst>
            </p:cNvPr>
            <p:cNvSpPr/>
            <p:nvPr/>
          </p:nvSpPr>
          <p:spPr>
            <a:xfrm>
              <a:off x="7313532" y="3443350"/>
              <a:ext cx="128016" cy="129099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2CC3CFD6-FC0B-2F9F-D16B-6D038A6E381C}"/>
                </a:ext>
              </a:extLst>
            </p:cNvPr>
            <p:cNvSpPr/>
            <p:nvPr/>
          </p:nvSpPr>
          <p:spPr>
            <a:xfrm>
              <a:off x="6985840" y="4270415"/>
              <a:ext cx="128016" cy="129099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13B89FB8-9D89-CC84-9816-801049613834}"/>
                </a:ext>
              </a:extLst>
            </p:cNvPr>
            <p:cNvSpPr/>
            <p:nvPr/>
          </p:nvSpPr>
          <p:spPr>
            <a:xfrm>
              <a:off x="6240363" y="4831683"/>
              <a:ext cx="128016" cy="129099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5F0EF1CF-674B-F9DD-389C-3DB05885CF52}"/>
                </a:ext>
              </a:extLst>
            </p:cNvPr>
            <p:cNvSpPr/>
            <p:nvPr/>
          </p:nvSpPr>
          <p:spPr>
            <a:xfrm>
              <a:off x="5079107" y="4879137"/>
              <a:ext cx="128016" cy="129099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3D62EA22-F24B-DA85-1315-AE518E3A2676}"/>
                </a:ext>
              </a:extLst>
            </p:cNvPr>
            <p:cNvSpPr/>
            <p:nvPr/>
          </p:nvSpPr>
          <p:spPr>
            <a:xfrm>
              <a:off x="4187074" y="4246516"/>
              <a:ext cx="128016" cy="129099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AC814FC8-A6B8-98A7-EC8F-DD60E063A79A}"/>
                </a:ext>
              </a:extLst>
            </p:cNvPr>
            <p:cNvSpPr/>
            <p:nvPr/>
          </p:nvSpPr>
          <p:spPr>
            <a:xfrm>
              <a:off x="3883858" y="3426578"/>
              <a:ext cx="128016" cy="129099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Freeform 2122">
            <a:extLst>
              <a:ext uri="{FF2B5EF4-FFF2-40B4-BE49-F238E27FC236}">
                <a16:creationId xmlns:a16="http://schemas.microsoft.com/office/drawing/2014/main" id="{80D29C9A-F9B6-9DE1-579B-BD297A871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834" y="1434572"/>
            <a:ext cx="641350" cy="584200"/>
          </a:xfrm>
          <a:custGeom>
            <a:avLst/>
            <a:gdLst>
              <a:gd name="T0" fmla="*/ 1464 w 1782"/>
              <a:gd name="T1" fmla="*/ 237 h 1624"/>
              <a:gd name="T2" fmla="*/ 890 w 1782"/>
              <a:gd name="T3" fmla="*/ 0 h 1624"/>
              <a:gd name="T4" fmla="*/ 317 w 1782"/>
              <a:gd name="T5" fmla="*/ 237 h 1624"/>
              <a:gd name="T6" fmla="*/ 317 w 1782"/>
              <a:gd name="T7" fmla="*/ 1384 h 1624"/>
              <a:gd name="T8" fmla="*/ 890 w 1782"/>
              <a:gd name="T9" fmla="*/ 1623 h 1624"/>
              <a:gd name="T10" fmla="*/ 1464 w 1782"/>
              <a:gd name="T11" fmla="*/ 1384 h 1624"/>
              <a:gd name="T12" fmla="*/ 1464 w 1782"/>
              <a:gd name="T13" fmla="*/ 237 h 1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2" h="1624">
                <a:moveTo>
                  <a:pt x="1464" y="237"/>
                </a:moveTo>
                <a:cubicBezTo>
                  <a:pt x="1311" y="84"/>
                  <a:pt x="1107" y="0"/>
                  <a:pt x="890" y="0"/>
                </a:cubicBezTo>
                <a:cubicBezTo>
                  <a:pt x="674" y="0"/>
                  <a:pt x="470" y="84"/>
                  <a:pt x="317" y="237"/>
                </a:cubicBezTo>
                <a:cubicBezTo>
                  <a:pt x="0" y="554"/>
                  <a:pt x="0" y="1068"/>
                  <a:pt x="317" y="1384"/>
                </a:cubicBezTo>
                <a:cubicBezTo>
                  <a:pt x="470" y="1538"/>
                  <a:pt x="674" y="1623"/>
                  <a:pt x="890" y="1623"/>
                </a:cubicBezTo>
                <a:cubicBezTo>
                  <a:pt x="1107" y="1623"/>
                  <a:pt x="1311" y="1538"/>
                  <a:pt x="1464" y="1384"/>
                </a:cubicBezTo>
                <a:cubicBezTo>
                  <a:pt x="1781" y="1068"/>
                  <a:pt x="1781" y="554"/>
                  <a:pt x="1464" y="237"/>
                </a:cubicBezTo>
              </a:path>
            </a:pathLst>
          </a:custGeom>
          <a:solidFill>
            <a:srgbClr val="002F83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Freeform 2122">
            <a:extLst>
              <a:ext uri="{FF2B5EF4-FFF2-40B4-BE49-F238E27FC236}">
                <a16:creationId xmlns:a16="http://schemas.microsoft.com/office/drawing/2014/main" id="{4763158D-EE1F-5442-55BC-ECC7EFB3D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4921" y="1493836"/>
            <a:ext cx="511082" cy="458260"/>
          </a:xfrm>
          <a:custGeom>
            <a:avLst/>
            <a:gdLst>
              <a:gd name="T0" fmla="*/ 1464 w 1782"/>
              <a:gd name="T1" fmla="*/ 237 h 1624"/>
              <a:gd name="T2" fmla="*/ 890 w 1782"/>
              <a:gd name="T3" fmla="*/ 0 h 1624"/>
              <a:gd name="T4" fmla="*/ 317 w 1782"/>
              <a:gd name="T5" fmla="*/ 237 h 1624"/>
              <a:gd name="T6" fmla="*/ 317 w 1782"/>
              <a:gd name="T7" fmla="*/ 1384 h 1624"/>
              <a:gd name="T8" fmla="*/ 890 w 1782"/>
              <a:gd name="T9" fmla="*/ 1623 h 1624"/>
              <a:gd name="T10" fmla="*/ 1464 w 1782"/>
              <a:gd name="T11" fmla="*/ 1384 h 1624"/>
              <a:gd name="T12" fmla="*/ 1464 w 1782"/>
              <a:gd name="T13" fmla="*/ 237 h 1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2" h="1624">
                <a:moveTo>
                  <a:pt x="1464" y="237"/>
                </a:moveTo>
                <a:cubicBezTo>
                  <a:pt x="1311" y="84"/>
                  <a:pt x="1107" y="0"/>
                  <a:pt x="890" y="0"/>
                </a:cubicBezTo>
                <a:cubicBezTo>
                  <a:pt x="674" y="0"/>
                  <a:pt x="470" y="84"/>
                  <a:pt x="317" y="237"/>
                </a:cubicBezTo>
                <a:cubicBezTo>
                  <a:pt x="0" y="554"/>
                  <a:pt x="0" y="1068"/>
                  <a:pt x="317" y="1384"/>
                </a:cubicBezTo>
                <a:cubicBezTo>
                  <a:pt x="470" y="1538"/>
                  <a:pt x="674" y="1623"/>
                  <a:pt x="890" y="1623"/>
                </a:cubicBezTo>
                <a:cubicBezTo>
                  <a:pt x="1107" y="1623"/>
                  <a:pt x="1311" y="1538"/>
                  <a:pt x="1464" y="1384"/>
                </a:cubicBezTo>
                <a:cubicBezTo>
                  <a:pt x="1781" y="1068"/>
                  <a:pt x="1781" y="554"/>
                  <a:pt x="1464" y="237"/>
                </a:cubicBez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E24F9CD4-DED5-4F26-18B0-661FB7FE19F6}"/>
              </a:ext>
            </a:extLst>
          </p:cNvPr>
          <p:cNvSpPr/>
          <p:nvPr/>
        </p:nvSpPr>
        <p:spPr>
          <a:xfrm>
            <a:off x="4867676" y="2297078"/>
            <a:ext cx="2677385" cy="271142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69000">
                <a:srgbClr val="F5F5F4"/>
              </a:gs>
              <a:gs pos="100000">
                <a:srgbClr val="FCFCFC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chemeClr val="tx2">
                    <a:lumMod val="75000"/>
                  </a:schemeClr>
                </a:solidFill>
              </a:rPr>
              <a:t>AI in Cyber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EB92164-1188-FCFA-618E-E735D50A533E}"/>
              </a:ext>
            </a:extLst>
          </p:cNvPr>
          <p:cNvGrpSpPr/>
          <p:nvPr/>
        </p:nvGrpSpPr>
        <p:grpSpPr>
          <a:xfrm>
            <a:off x="5321334" y="2848646"/>
            <a:ext cx="1770062" cy="1657350"/>
            <a:chOff x="5724092" y="2071689"/>
            <a:chExt cx="1770062" cy="1657350"/>
          </a:xfrm>
        </p:grpSpPr>
        <p:sp>
          <p:nvSpPr>
            <p:cNvPr id="102" name="Freeform 560">
              <a:extLst>
                <a:ext uri="{FF2B5EF4-FFF2-40B4-BE49-F238E27FC236}">
                  <a16:creationId xmlns:a16="http://schemas.microsoft.com/office/drawing/2014/main" id="{A9368DA2-0912-470A-D4E6-4BEA2F41A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7467" y="2484439"/>
              <a:ext cx="160337" cy="677862"/>
            </a:xfrm>
            <a:custGeom>
              <a:avLst/>
              <a:gdLst>
                <a:gd name="T0" fmla="*/ 446 w 447"/>
                <a:gd name="T1" fmla="*/ 1000 h 1882"/>
                <a:gd name="T2" fmla="*/ 231 w 447"/>
                <a:gd name="T3" fmla="*/ 0 h 1882"/>
                <a:gd name="T4" fmla="*/ 0 w 447"/>
                <a:gd name="T5" fmla="*/ 132 h 1882"/>
                <a:gd name="T6" fmla="*/ 182 w 447"/>
                <a:gd name="T7" fmla="*/ 1000 h 1882"/>
                <a:gd name="T8" fmla="*/ 23 w 447"/>
                <a:gd name="T9" fmla="*/ 1812 h 1882"/>
                <a:gd name="T10" fmla="*/ 280 w 447"/>
                <a:gd name="T11" fmla="*/ 1881 h 1882"/>
                <a:gd name="T12" fmla="*/ 446 w 447"/>
                <a:gd name="T13" fmla="*/ 1000 h 1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1882">
                  <a:moveTo>
                    <a:pt x="446" y="1000"/>
                  </a:moveTo>
                  <a:cubicBezTo>
                    <a:pt x="446" y="644"/>
                    <a:pt x="368" y="305"/>
                    <a:pt x="231" y="0"/>
                  </a:cubicBezTo>
                  <a:lnTo>
                    <a:pt x="0" y="132"/>
                  </a:lnTo>
                  <a:cubicBezTo>
                    <a:pt x="117" y="398"/>
                    <a:pt x="182" y="692"/>
                    <a:pt x="182" y="1000"/>
                  </a:cubicBezTo>
                  <a:cubicBezTo>
                    <a:pt x="182" y="1287"/>
                    <a:pt x="126" y="1561"/>
                    <a:pt x="23" y="1812"/>
                  </a:cubicBezTo>
                  <a:lnTo>
                    <a:pt x="280" y="1881"/>
                  </a:lnTo>
                  <a:cubicBezTo>
                    <a:pt x="387" y="1608"/>
                    <a:pt x="446" y="1311"/>
                    <a:pt x="446" y="1000"/>
                  </a:cubicBezTo>
                </a:path>
              </a:pathLst>
            </a:custGeom>
            <a:solidFill>
              <a:srgbClr val="6BCF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Freeform 561">
              <a:extLst>
                <a:ext uri="{FF2B5EF4-FFF2-40B4-BE49-F238E27FC236}">
                  <a16:creationId xmlns:a16="http://schemas.microsoft.com/office/drawing/2014/main" id="{CECEB737-0587-C618-5D79-E99FF67A4C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8917" y="3552826"/>
              <a:ext cx="760412" cy="169863"/>
            </a:xfrm>
            <a:custGeom>
              <a:avLst/>
              <a:gdLst>
                <a:gd name="T0" fmla="*/ 1054 w 2111"/>
                <a:gd name="T1" fmla="*/ 470 h 471"/>
                <a:gd name="T2" fmla="*/ 2110 w 2111"/>
                <a:gd name="T3" fmla="*/ 230 h 471"/>
                <a:gd name="T4" fmla="*/ 1977 w 2111"/>
                <a:gd name="T5" fmla="*/ 0 h 471"/>
                <a:gd name="T6" fmla="*/ 1054 w 2111"/>
                <a:gd name="T7" fmla="*/ 207 h 471"/>
                <a:gd name="T8" fmla="*/ 132 w 2111"/>
                <a:gd name="T9" fmla="*/ 0 h 471"/>
                <a:gd name="T10" fmla="*/ 0 w 2111"/>
                <a:gd name="T11" fmla="*/ 230 h 471"/>
                <a:gd name="T12" fmla="*/ 1054 w 2111"/>
                <a:gd name="T13" fmla="*/ 47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1" h="471">
                  <a:moveTo>
                    <a:pt x="1054" y="470"/>
                  </a:moveTo>
                  <a:cubicBezTo>
                    <a:pt x="1432" y="470"/>
                    <a:pt x="1790" y="384"/>
                    <a:pt x="2110" y="230"/>
                  </a:cubicBezTo>
                  <a:lnTo>
                    <a:pt x="1977" y="0"/>
                  </a:lnTo>
                  <a:cubicBezTo>
                    <a:pt x="1697" y="132"/>
                    <a:pt x="1384" y="207"/>
                    <a:pt x="1054" y="207"/>
                  </a:cubicBezTo>
                  <a:cubicBezTo>
                    <a:pt x="725" y="207"/>
                    <a:pt x="412" y="132"/>
                    <a:pt x="132" y="0"/>
                  </a:cubicBezTo>
                  <a:lnTo>
                    <a:pt x="0" y="230"/>
                  </a:lnTo>
                  <a:cubicBezTo>
                    <a:pt x="319" y="384"/>
                    <a:pt x="677" y="470"/>
                    <a:pt x="1054" y="470"/>
                  </a:cubicBezTo>
                </a:path>
              </a:pathLst>
            </a:custGeom>
            <a:solidFill>
              <a:srgbClr val="664FA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Freeform 562">
              <a:extLst>
                <a:ext uri="{FF2B5EF4-FFF2-40B4-BE49-F238E27FC236}">
                  <a16:creationId xmlns:a16="http://schemas.microsoft.com/office/drawing/2014/main" id="{7857780D-B0D2-B87C-2896-67839413F7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2029" y="2484439"/>
              <a:ext cx="160338" cy="677862"/>
            </a:xfrm>
            <a:custGeom>
              <a:avLst/>
              <a:gdLst>
                <a:gd name="T0" fmla="*/ 0 w 446"/>
                <a:gd name="T1" fmla="*/ 1000 h 1882"/>
                <a:gd name="T2" fmla="*/ 166 w 446"/>
                <a:gd name="T3" fmla="*/ 1881 h 1882"/>
                <a:gd name="T4" fmla="*/ 422 w 446"/>
                <a:gd name="T5" fmla="*/ 1812 h 1882"/>
                <a:gd name="T6" fmla="*/ 264 w 446"/>
                <a:gd name="T7" fmla="*/ 1000 h 1882"/>
                <a:gd name="T8" fmla="*/ 445 w 446"/>
                <a:gd name="T9" fmla="*/ 132 h 1882"/>
                <a:gd name="T10" fmla="*/ 216 w 446"/>
                <a:gd name="T11" fmla="*/ 0 h 1882"/>
                <a:gd name="T12" fmla="*/ 0 w 446"/>
                <a:gd name="T13" fmla="*/ 1000 h 1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6" h="1882">
                  <a:moveTo>
                    <a:pt x="0" y="1000"/>
                  </a:moveTo>
                  <a:cubicBezTo>
                    <a:pt x="0" y="1311"/>
                    <a:pt x="59" y="1608"/>
                    <a:pt x="166" y="1881"/>
                  </a:cubicBezTo>
                  <a:lnTo>
                    <a:pt x="422" y="1812"/>
                  </a:lnTo>
                  <a:cubicBezTo>
                    <a:pt x="321" y="1561"/>
                    <a:pt x="264" y="1287"/>
                    <a:pt x="264" y="1000"/>
                  </a:cubicBezTo>
                  <a:cubicBezTo>
                    <a:pt x="264" y="692"/>
                    <a:pt x="329" y="398"/>
                    <a:pt x="445" y="132"/>
                  </a:cubicBezTo>
                  <a:lnTo>
                    <a:pt x="216" y="0"/>
                  </a:lnTo>
                  <a:cubicBezTo>
                    <a:pt x="78" y="305"/>
                    <a:pt x="0" y="644"/>
                    <a:pt x="0" y="1000"/>
                  </a:cubicBezTo>
                </a:path>
              </a:pathLst>
            </a:custGeom>
            <a:solidFill>
              <a:srgbClr val="EF2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Freeform 563">
              <a:extLst>
                <a:ext uri="{FF2B5EF4-FFF2-40B4-BE49-F238E27FC236}">
                  <a16:creationId xmlns:a16="http://schemas.microsoft.com/office/drawing/2014/main" id="{85B10EDD-2697-98D5-76D7-8EBE35870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0767" y="3136901"/>
              <a:ext cx="487362" cy="500063"/>
            </a:xfrm>
            <a:custGeom>
              <a:avLst/>
              <a:gdLst>
                <a:gd name="T0" fmla="*/ 1220 w 1353"/>
                <a:gd name="T1" fmla="*/ 1387 h 1388"/>
                <a:gd name="T2" fmla="*/ 1352 w 1353"/>
                <a:gd name="T3" fmla="*/ 1157 h 1388"/>
                <a:gd name="T4" fmla="*/ 256 w 1353"/>
                <a:gd name="T5" fmla="*/ 0 h 1388"/>
                <a:gd name="T6" fmla="*/ 0 w 1353"/>
                <a:gd name="T7" fmla="*/ 69 h 1388"/>
                <a:gd name="T8" fmla="*/ 1220 w 1353"/>
                <a:gd name="T9" fmla="*/ 1387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3" h="1388">
                  <a:moveTo>
                    <a:pt x="1220" y="1387"/>
                  </a:moveTo>
                  <a:lnTo>
                    <a:pt x="1352" y="1157"/>
                  </a:lnTo>
                  <a:cubicBezTo>
                    <a:pt x="857" y="924"/>
                    <a:pt x="463" y="510"/>
                    <a:pt x="256" y="0"/>
                  </a:cubicBezTo>
                  <a:lnTo>
                    <a:pt x="0" y="69"/>
                  </a:lnTo>
                  <a:cubicBezTo>
                    <a:pt x="225" y="647"/>
                    <a:pt x="665" y="1119"/>
                    <a:pt x="1220" y="1387"/>
                  </a:cubicBezTo>
                </a:path>
              </a:pathLst>
            </a:custGeom>
            <a:solidFill>
              <a:srgbClr val="9B45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Freeform 564">
              <a:extLst>
                <a:ext uri="{FF2B5EF4-FFF2-40B4-BE49-F238E27FC236}">
                  <a16:creationId xmlns:a16="http://schemas.microsoft.com/office/drawing/2014/main" id="{7B94ED69-7AA2-A7C9-5ED0-C161D1DEFD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1704" y="3136901"/>
              <a:ext cx="487363" cy="500063"/>
            </a:xfrm>
            <a:custGeom>
              <a:avLst/>
              <a:gdLst>
                <a:gd name="T0" fmla="*/ 1352 w 1353"/>
                <a:gd name="T1" fmla="*/ 69 h 1388"/>
                <a:gd name="T2" fmla="*/ 1096 w 1353"/>
                <a:gd name="T3" fmla="*/ 0 h 1388"/>
                <a:gd name="T4" fmla="*/ 0 w 1353"/>
                <a:gd name="T5" fmla="*/ 1157 h 1388"/>
                <a:gd name="T6" fmla="*/ 134 w 1353"/>
                <a:gd name="T7" fmla="*/ 1387 h 1388"/>
                <a:gd name="T8" fmla="*/ 1352 w 1353"/>
                <a:gd name="T9" fmla="*/ 69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3" h="1388">
                  <a:moveTo>
                    <a:pt x="1352" y="69"/>
                  </a:moveTo>
                  <a:lnTo>
                    <a:pt x="1096" y="0"/>
                  </a:lnTo>
                  <a:cubicBezTo>
                    <a:pt x="890" y="510"/>
                    <a:pt x="497" y="924"/>
                    <a:pt x="0" y="1157"/>
                  </a:cubicBezTo>
                  <a:lnTo>
                    <a:pt x="134" y="1387"/>
                  </a:lnTo>
                  <a:cubicBezTo>
                    <a:pt x="689" y="1119"/>
                    <a:pt x="1127" y="647"/>
                    <a:pt x="1352" y="69"/>
                  </a:cubicBezTo>
                </a:path>
              </a:pathLst>
            </a:custGeom>
            <a:solidFill>
              <a:srgbClr val="5377C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Freeform 565">
              <a:extLst>
                <a:ext uri="{FF2B5EF4-FFF2-40B4-BE49-F238E27FC236}">
                  <a16:creationId xmlns:a16="http://schemas.microsoft.com/office/drawing/2014/main" id="{494C589A-E91F-1B2D-FD54-1BA454855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4092" y="2081214"/>
              <a:ext cx="415925" cy="452437"/>
            </a:xfrm>
            <a:custGeom>
              <a:avLst/>
              <a:gdLst>
                <a:gd name="T0" fmla="*/ 132 w 1157"/>
                <a:gd name="T1" fmla="*/ 0 h 1255"/>
                <a:gd name="T2" fmla="*/ 0 w 1157"/>
                <a:gd name="T3" fmla="*/ 228 h 1255"/>
                <a:gd name="T4" fmla="*/ 926 w 1157"/>
                <a:gd name="T5" fmla="*/ 1254 h 1255"/>
                <a:gd name="T6" fmla="*/ 1156 w 1157"/>
                <a:gd name="T7" fmla="*/ 1122 h 1255"/>
                <a:gd name="T8" fmla="*/ 132 w 1157"/>
                <a:gd name="T9" fmla="*/ 0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7" h="1255">
                  <a:moveTo>
                    <a:pt x="132" y="0"/>
                  </a:moveTo>
                  <a:lnTo>
                    <a:pt x="0" y="228"/>
                  </a:lnTo>
                  <a:cubicBezTo>
                    <a:pt x="410" y="459"/>
                    <a:pt x="737" y="820"/>
                    <a:pt x="926" y="1254"/>
                  </a:cubicBezTo>
                  <a:lnTo>
                    <a:pt x="1156" y="1122"/>
                  </a:lnTo>
                  <a:cubicBezTo>
                    <a:pt x="942" y="647"/>
                    <a:pt x="581" y="254"/>
                    <a:pt x="132" y="0"/>
                  </a:cubicBezTo>
                </a:path>
              </a:pathLst>
            </a:custGeom>
            <a:solidFill>
              <a:srgbClr val="4FC1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Freeform 566">
              <a:extLst>
                <a:ext uri="{FF2B5EF4-FFF2-40B4-BE49-F238E27FC236}">
                  <a16:creationId xmlns:a16="http://schemas.microsoft.com/office/drawing/2014/main" id="{590B81D7-014A-415F-EA9A-4E2C9B9DF0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8229" y="2081214"/>
              <a:ext cx="415925" cy="452437"/>
            </a:xfrm>
            <a:custGeom>
              <a:avLst/>
              <a:gdLst>
                <a:gd name="T0" fmla="*/ 1023 w 1157"/>
                <a:gd name="T1" fmla="*/ 0 h 1255"/>
                <a:gd name="T2" fmla="*/ 0 w 1157"/>
                <a:gd name="T3" fmla="*/ 1122 h 1255"/>
                <a:gd name="T4" fmla="*/ 229 w 1157"/>
                <a:gd name="T5" fmla="*/ 1254 h 1255"/>
                <a:gd name="T6" fmla="*/ 1156 w 1157"/>
                <a:gd name="T7" fmla="*/ 228 h 1255"/>
                <a:gd name="T8" fmla="*/ 1023 w 1157"/>
                <a:gd name="T9" fmla="*/ 0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7" h="1255">
                  <a:moveTo>
                    <a:pt x="1023" y="0"/>
                  </a:moveTo>
                  <a:cubicBezTo>
                    <a:pt x="574" y="255"/>
                    <a:pt x="214" y="647"/>
                    <a:pt x="0" y="1122"/>
                  </a:cubicBezTo>
                  <a:lnTo>
                    <a:pt x="229" y="1254"/>
                  </a:lnTo>
                  <a:cubicBezTo>
                    <a:pt x="419" y="820"/>
                    <a:pt x="746" y="459"/>
                    <a:pt x="1156" y="228"/>
                  </a:cubicBezTo>
                  <a:lnTo>
                    <a:pt x="1023" y="0"/>
                  </a:lnTo>
                </a:path>
              </a:pathLst>
            </a:custGeom>
            <a:solidFill>
              <a:srgbClr val="F361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Freeform 567">
              <a:extLst>
                <a:ext uri="{FF2B5EF4-FFF2-40B4-BE49-F238E27FC236}">
                  <a16:creationId xmlns:a16="http://schemas.microsoft.com/office/drawing/2014/main" id="{DF006DB2-4A80-89D8-8433-73B631E36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4092" y="2071689"/>
              <a:ext cx="1770062" cy="1657350"/>
            </a:xfrm>
            <a:custGeom>
              <a:avLst/>
              <a:gdLst>
                <a:gd name="T0" fmla="*/ 3407 w 4916"/>
                <a:gd name="T1" fmla="*/ 4124 h 4605"/>
                <a:gd name="T2" fmla="*/ 4687 w 4916"/>
                <a:gd name="T3" fmla="*/ 3036 h 4605"/>
                <a:gd name="T4" fmla="*/ 3520 w 4916"/>
                <a:gd name="T5" fmla="*/ 4321 h 4605"/>
                <a:gd name="T6" fmla="*/ 1429 w 4916"/>
                <a:gd name="T7" fmla="*/ 4337 h 4605"/>
                <a:gd name="T8" fmla="*/ 1544 w 4916"/>
                <a:gd name="T9" fmla="*/ 4140 h 4605"/>
                <a:gd name="T10" fmla="*/ 3373 w 4916"/>
                <a:gd name="T11" fmla="*/ 4140 h 4605"/>
                <a:gd name="T12" fmla="*/ 2458 w 4916"/>
                <a:gd name="T13" fmla="*/ 4566 h 4605"/>
                <a:gd name="T14" fmla="*/ 282 w 4916"/>
                <a:gd name="T15" fmla="*/ 3021 h 4605"/>
                <a:gd name="T16" fmla="*/ 1510 w 4916"/>
                <a:gd name="T17" fmla="*/ 4124 h 4605"/>
                <a:gd name="T18" fmla="*/ 210 w 4916"/>
                <a:gd name="T19" fmla="*/ 3041 h 4605"/>
                <a:gd name="T20" fmla="*/ 243 w 4916"/>
                <a:gd name="T21" fmla="*/ 1174 h 4605"/>
                <a:gd name="T22" fmla="*/ 439 w 4916"/>
                <a:gd name="T23" fmla="*/ 1287 h 4605"/>
                <a:gd name="T24" fmla="*/ 415 w 4916"/>
                <a:gd name="T25" fmla="*/ 2947 h 4605"/>
                <a:gd name="T26" fmla="*/ 38 w 4916"/>
                <a:gd name="T27" fmla="*/ 2147 h 4605"/>
                <a:gd name="T28" fmla="*/ 1363 w 4916"/>
                <a:gd name="T29" fmla="*/ 247 h 4605"/>
                <a:gd name="T30" fmla="*/ 372 w 4916"/>
                <a:gd name="T31" fmla="*/ 1205 h 4605"/>
                <a:gd name="T32" fmla="*/ 1250 w 4916"/>
                <a:gd name="T33" fmla="*/ 51 h 4605"/>
                <a:gd name="T34" fmla="*/ 4673 w 4916"/>
                <a:gd name="T35" fmla="*/ 1174 h 4605"/>
                <a:gd name="T36" fmla="*/ 4720 w 4916"/>
                <a:gd name="T37" fmla="*/ 3006 h 4605"/>
                <a:gd name="T38" fmla="*/ 4501 w 4916"/>
                <a:gd name="T39" fmla="*/ 2947 h 4605"/>
                <a:gd name="T40" fmla="*/ 4476 w 4916"/>
                <a:gd name="T41" fmla="*/ 1287 h 4605"/>
                <a:gd name="T42" fmla="*/ 3665 w 4916"/>
                <a:gd name="T43" fmla="*/ 51 h 4605"/>
                <a:gd name="T44" fmla="*/ 4461 w 4916"/>
                <a:gd name="T45" fmla="*/ 1252 h 4605"/>
                <a:gd name="T46" fmla="*/ 4915 w 4916"/>
                <a:gd name="T47" fmla="*/ 2147 h 4605"/>
                <a:gd name="T48" fmla="*/ 4706 w 4916"/>
                <a:gd name="T49" fmla="*/ 1155 h 4605"/>
                <a:gd name="T50" fmla="*/ 4690 w 4916"/>
                <a:gd name="T51" fmla="*/ 1120 h 4605"/>
                <a:gd name="T52" fmla="*/ 3651 w 4916"/>
                <a:gd name="T53" fmla="*/ 0 h 4605"/>
                <a:gd name="T54" fmla="*/ 3517 w 4916"/>
                <a:gd name="T55" fmla="*/ 270 h 4605"/>
                <a:gd name="T56" fmla="*/ 4614 w 4916"/>
                <a:gd name="T57" fmla="*/ 2147 h 4605"/>
                <a:gd name="T58" fmla="*/ 3372 w 4916"/>
                <a:gd name="T59" fmla="*/ 4099 h 4605"/>
                <a:gd name="T60" fmla="*/ 1544 w 4916"/>
                <a:gd name="T61" fmla="*/ 4099 h 4605"/>
                <a:gd name="T62" fmla="*/ 301 w 4916"/>
                <a:gd name="T63" fmla="*/ 2147 h 4605"/>
                <a:gd name="T64" fmla="*/ 1398 w 4916"/>
                <a:gd name="T65" fmla="*/ 270 h 4605"/>
                <a:gd name="T66" fmla="*/ 1264 w 4916"/>
                <a:gd name="T67" fmla="*/ 0 h 4605"/>
                <a:gd name="T68" fmla="*/ 226 w 4916"/>
                <a:gd name="T69" fmla="*/ 1120 h 4605"/>
                <a:gd name="T70" fmla="*/ 217 w 4916"/>
                <a:gd name="T71" fmla="*/ 1139 h 4605"/>
                <a:gd name="T72" fmla="*/ 0 w 4916"/>
                <a:gd name="T73" fmla="*/ 2147 h 4605"/>
                <a:gd name="T74" fmla="*/ 159 w 4916"/>
                <a:gd name="T75" fmla="*/ 3015 h 4605"/>
                <a:gd name="T76" fmla="*/ 173 w 4916"/>
                <a:gd name="T77" fmla="*/ 3051 h 4605"/>
                <a:gd name="T78" fmla="*/ 1377 w 4916"/>
                <a:gd name="T79" fmla="*/ 4353 h 4605"/>
                <a:gd name="T80" fmla="*/ 1395 w 4916"/>
                <a:gd name="T81" fmla="*/ 4362 h 4605"/>
                <a:gd name="T82" fmla="*/ 1411 w 4916"/>
                <a:gd name="T83" fmla="*/ 4369 h 4605"/>
                <a:gd name="T84" fmla="*/ 3505 w 4916"/>
                <a:gd name="T85" fmla="*/ 4369 h 4605"/>
                <a:gd name="T86" fmla="*/ 3521 w 4916"/>
                <a:gd name="T87" fmla="*/ 4362 h 4605"/>
                <a:gd name="T88" fmla="*/ 4742 w 4916"/>
                <a:gd name="T89" fmla="*/ 3050 h 4605"/>
                <a:gd name="T90" fmla="*/ 4749 w 4916"/>
                <a:gd name="T91" fmla="*/ 3035 h 4605"/>
                <a:gd name="T92" fmla="*/ 4915 w 4916"/>
                <a:gd name="T93" fmla="*/ 2147 h 4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916" h="4605">
                  <a:moveTo>
                    <a:pt x="3520" y="4321"/>
                  </a:moveTo>
                  <a:lnTo>
                    <a:pt x="3407" y="4124"/>
                  </a:lnTo>
                  <a:cubicBezTo>
                    <a:pt x="3897" y="3888"/>
                    <a:pt x="4279" y="3484"/>
                    <a:pt x="4486" y="2982"/>
                  </a:cubicBezTo>
                  <a:lnTo>
                    <a:pt x="4687" y="3036"/>
                  </a:lnTo>
                  <a:lnTo>
                    <a:pt x="4706" y="3041"/>
                  </a:lnTo>
                  <a:cubicBezTo>
                    <a:pt x="4482" y="3601"/>
                    <a:pt x="4062" y="4055"/>
                    <a:pt x="3520" y="4321"/>
                  </a:cubicBezTo>
                  <a:close/>
                  <a:moveTo>
                    <a:pt x="2458" y="4566"/>
                  </a:moveTo>
                  <a:cubicBezTo>
                    <a:pt x="2099" y="4566"/>
                    <a:pt x="1753" y="4489"/>
                    <a:pt x="1429" y="4337"/>
                  </a:cubicBezTo>
                  <a:lnTo>
                    <a:pt x="1539" y="4149"/>
                  </a:lnTo>
                  <a:lnTo>
                    <a:pt x="1544" y="4140"/>
                  </a:lnTo>
                  <a:cubicBezTo>
                    <a:pt x="1832" y="4273"/>
                    <a:pt x="2140" y="4341"/>
                    <a:pt x="2458" y="4341"/>
                  </a:cubicBezTo>
                  <a:cubicBezTo>
                    <a:pt x="2777" y="4341"/>
                    <a:pt x="3084" y="4273"/>
                    <a:pt x="3373" y="4140"/>
                  </a:cubicBezTo>
                  <a:lnTo>
                    <a:pt x="3486" y="4337"/>
                  </a:lnTo>
                  <a:cubicBezTo>
                    <a:pt x="3163" y="4489"/>
                    <a:pt x="2818" y="4566"/>
                    <a:pt x="2458" y="4566"/>
                  </a:cubicBezTo>
                  <a:close/>
                  <a:moveTo>
                    <a:pt x="210" y="3041"/>
                  </a:moveTo>
                  <a:lnTo>
                    <a:pt x="282" y="3021"/>
                  </a:lnTo>
                  <a:lnTo>
                    <a:pt x="429" y="2982"/>
                  </a:lnTo>
                  <a:cubicBezTo>
                    <a:pt x="637" y="3484"/>
                    <a:pt x="1019" y="3888"/>
                    <a:pt x="1510" y="4124"/>
                  </a:cubicBezTo>
                  <a:lnTo>
                    <a:pt x="1395" y="4321"/>
                  </a:lnTo>
                  <a:cubicBezTo>
                    <a:pt x="853" y="4055"/>
                    <a:pt x="433" y="3601"/>
                    <a:pt x="210" y="3041"/>
                  </a:cubicBezTo>
                  <a:close/>
                  <a:moveTo>
                    <a:pt x="38" y="2147"/>
                  </a:moveTo>
                  <a:cubicBezTo>
                    <a:pt x="38" y="1809"/>
                    <a:pt x="107" y="1482"/>
                    <a:pt x="243" y="1174"/>
                  </a:cubicBezTo>
                  <a:lnTo>
                    <a:pt x="377" y="1251"/>
                  </a:lnTo>
                  <a:lnTo>
                    <a:pt x="439" y="1287"/>
                  </a:lnTo>
                  <a:cubicBezTo>
                    <a:pt x="323" y="1560"/>
                    <a:pt x="264" y="1849"/>
                    <a:pt x="264" y="2147"/>
                  </a:cubicBezTo>
                  <a:cubicBezTo>
                    <a:pt x="264" y="2422"/>
                    <a:pt x="315" y="2691"/>
                    <a:pt x="415" y="2947"/>
                  </a:cubicBezTo>
                  <a:lnTo>
                    <a:pt x="196" y="3006"/>
                  </a:lnTo>
                  <a:cubicBezTo>
                    <a:pt x="91" y="2730"/>
                    <a:pt x="38" y="2442"/>
                    <a:pt x="38" y="2147"/>
                  </a:cubicBezTo>
                  <a:close/>
                  <a:moveTo>
                    <a:pt x="1250" y="51"/>
                  </a:moveTo>
                  <a:lnTo>
                    <a:pt x="1363" y="247"/>
                  </a:lnTo>
                  <a:cubicBezTo>
                    <a:pt x="964" y="478"/>
                    <a:pt x="642" y="833"/>
                    <a:pt x="454" y="1252"/>
                  </a:cubicBezTo>
                  <a:lnTo>
                    <a:pt x="372" y="1205"/>
                  </a:lnTo>
                  <a:lnTo>
                    <a:pt x="258" y="1139"/>
                  </a:lnTo>
                  <a:cubicBezTo>
                    <a:pt x="466" y="687"/>
                    <a:pt x="818" y="302"/>
                    <a:pt x="1250" y="51"/>
                  </a:cubicBezTo>
                  <a:close/>
                  <a:moveTo>
                    <a:pt x="4476" y="1287"/>
                  </a:moveTo>
                  <a:lnTo>
                    <a:pt x="4673" y="1174"/>
                  </a:lnTo>
                  <a:cubicBezTo>
                    <a:pt x="4809" y="1482"/>
                    <a:pt x="4878" y="1809"/>
                    <a:pt x="4878" y="2147"/>
                  </a:cubicBezTo>
                  <a:cubicBezTo>
                    <a:pt x="4878" y="2442"/>
                    <a:pt x="4825" y="2730"/>
                    <a:pt x="4720" y="3006"/>
                  </a:cubicBezTo>
                  <a:lnTo>
                    <a:pt x="4526" y="2954"/>
                  </a:lnTo>
                  <a:lnTo>
                    <a:pt x="4501" y="2947"/>
                  </a:lnTo>
                  <a:cubicBezTo>
                    <a:pt x="4601" y="2691"/>
                    <a:pt x="4652" y="2422"/>
                    <a:pt x="4652" y="2147"/>
                  </a:cubicBezTo>
                  <a:cubicBezTo>
                    <a:pt x="4652" y="1849"/>
                    <a:pt x="4593" y="1560"/>
                    <a:pt x="4476" y="1287"/>
                  </a:cubicBezTo>
                  <a:close/>
                  <a:moveTo>
                    <a:pt x="3552" y="247"/>
                  </a:moveTo>
                  <a:lnTo>
                    <a:pt x="3665" y="51"/>
                  </a:lnTo>
                  <a:cubicBezTo>
                    <a:pt x="4098" y="302"/>
                    <a:pt x="4449" y="687"/>
                    <a:pt x="4657" y="1139"/>
                  </a:cubicBezTo>
                  <a:lnTo>
                    <a:pt x="4461" y="1252"/>
                  </a:lnTo>
                  <a:cubicBezTo>
                    <a:pt x="4273" y="833"/>
                    <a:pt x="3952" y="478"/>
                    <a:pt x="3552" y="247"/>
                  </a:cubicBezTo>
                  <a:close/>
                  <a:moveTo>
                    <a:pt x="4915" y="2147"/>
                  </a:moveTo>
                  <a:cubicBezTo>
                    <a:pt x="4915" y="1802"/>
                    <a:pt x="4845" y="1469"/>
                    <a:pt x="4705" y="1155"/>
                  </a:cubicBezTo>
                  <a:lnTo>
                    <a:pt x="4706" y="1155"/>
                  </a:lnTo>
                  <a:lnTo>
                    <a:pt x="4699" y="1139"/>
                  </a:lnTo>
                  <a:lnTo>
                    <a:pt x="4690" y="1120"/>
                  </a:lnTo>
                  <a:cubicBezTo>
                    <a:pt x="4476" y="657"/>
                    <a:pt x="4114" y="262"/>
                    <a:pt x="3668" y="9"/>
                  </a:cubicBezTo>
                  <a:lnTo>
                    <a:pt x="3651" y="0"/>
                  </a:lnTo>
                  <a:lnTo>
                    <a:pt x="3501" y="261"/>
                  </a:lnTo>
                  <a:lnTo>
                    <a:pt x="3517" y="270"/>
                  </a:lnTo>
                  <a:cubicBezTo>
                    <a:pt x="3924" y="500"/>
                    <a:pt x="4250" y="861"/>
                    <a:pt x="4435" y="1287"/>
                  </a:cubicBezTo>
                  <a:cubicBezTo>
                    <a:pt x="4554" y="1559"/>
                    <a:pt x="4614" y="1848"/>
                    <a:pt x="4614" y="2147"/>
                  </a:cubicBezTo>
                  <a:cubicBezTo>
                    <a:pt x="4614" y="2424"/>
                    <a:pt x="4562" y="2695"/>
                    <a:pt x="4458" y="2952"/>
                  </a:cubicBezTo>
                  <a:cubicBezTo>
                    <a:pt x="4253" y="3459"/>
                    <a:pt x="3867" y="3866"/>
                    <a:pt x="3372" y="4099"/>
                  </a:cubicBezTo>
                  <a:cubicBezTo>
                    <a:pt x="3085" y="4234"/>
                    <a:pt x="2777" y="4303"/>
                    <a:pt x="2458" y="4303"/>
                  </a:cubicBezTo>
                  <a:cubicBezTo>
                    <a:pt x="2140" y="4303"/>
                    <a:pt x="1832" y="4234"/>
                    <a:pt x="1544" y="4099"/>
                  </a:cubicBezTo>
                  <a:cubicBezTo>
                    <a:pt x="1048" y="3866"/>
                    <a:pt x="663" y="3459"/>
                    <a:pt x="458" y="2952"/>
                  </a:cubicBezTo>
                  <a:cubicBezTo>
                    <a:pt x="354" y="2695"/>
                    <a:pt x="301" y="2424"/>
                    <a:pt x="301" y="2147"/>
                  </a:cubicBezTo>
                  <a:cubicBezTo>
                    <a:pt x="301" y="1848"/>
                    <a:pt x="362" y="1559"/>
                    <a:pt x="480" y="1287"/>
                  </a:cubicBezTo>
                  <a:cubicBezTo>
                    <a:pt x="666" y="861"/>
                    <a:pt x="992" y="500"/>
                    <a:pt x="1398" y="270"/>
                  </a:cubicBezTo>
                  <a:lnTo>
                    <a:pt x="1415" y="261"/>
                  </a:lnTo>
                  <a:lnTo>
                    <a:pt x="1264" y="0"/>
                  </a:lnTo>
                  <a:lnTo>
                    <a:pt x="1248" y="9"/>
                  </a:lnTo>
                  <a:cubicBezTo>
                    <a:pt x="802" y="263"/>
                    <a:pt x="440" y="657"/>
                    <a:pt x="226" y="1120"/>
                  </a:cubicBezTo>
                  <a:lnTo>
                    <a:pt x="225" y="1120"/>
                  </a:lnTo>
                  <a:lnTo>
                    <a:pt x="217" y="1139"/>
                  </a:lnTo>
                  <a:lnTo>
                    <a:pt x="210" y="1155"/>
                  </a:lnTo>
                  <a:cubicBezTo>
                    <a:pt x="71" y="1469"/>
                    <a:pt x="0" y="1802"/>
                    <a:pt x="0" y="2147"/>
                  </a:cubicBezTo>
                  <a:cubicBezTo>
                    <a:pt x="0" y="2445"/>
                    <a:pt x="54" y="2737"/>
                    <a:pt x="160" y="3015"/>
                  </a:cubicBezTo>
                  <a:lnTo>
                    <a:pt x="159" y="3015"/>
                  </a:lnTo>
                  <a:lnTo>
                    <a:pt x="167" y="3035"/>
                  </a:lnTo>
                  <a:lnTo>
                    <a:pt x="173" y="3051"/>
                  </a:lnTo>
                  <a:lnTo>
                    <a:pt x="173" y="3050"/>
                  </a:lnTo>
                  <a:cubicBezTo>
                    <a:pt x="400" y="3621"/>
                    <a:pt x="826" y="4082"/>
                    <a:pt x="1377" y="4353"/>
                  </a:cubicBezTo>
                  <a:lnTo>
                    <a:pt x="1376" y="4353"/>
                  </a:lnTo>
                  <a:lnTo>
                    <a:pt x="1395" y="4362"/>
                  </a:lnTo>
                  <a:lnTo>
                    <a:pt x="1410" y="4370"/>
                  </a:lnTo>
                  <a:lnTo>
                    <a:pt x="1411" y="4369"/>
                  </a:lnTo>
                  <a:cubicBezTo>
                    <a:pt x="1740" y="4525"/>
                    <a:pt x="2092" y="4604"/>
                    <a:pt x="2458" y="4604"/>
                  </a:cubicBezTo>
                  <a:cubicBezTo>
                    <a:pt x="2824" y="4604"/>
                    <a:pt x="3176" y="4525"/>
                    <a:pt x="3505" y="4369"/>
                  </a:cubicBezTo>
                  <a:lnTo>
                    <a:pt x="3505" y="4370"/>
                  </a:lnTo>
                  <a:lnTo>
                    <a:pt x="3521" y="4362"/>
                  </a:lnTo>
                  <a:lnTo>
                    <a:pt x="3539" y="4353"/>
                  </a:lnTo>
                  <a:cubicBezTo>
                    <a:pt x="4090" y="4082"/>
                    <a:pt x="4516" y="3621"/>
                    <a:pt x="4742" y="3050"/>
                  </a:cubicBezTo>
                  <a:lnTo>
                    <a:pt x="4743" y="3051"/>
                  </a:lnTo>
                  <a:lnTo>
                    <a:pt x="4749" y="3035"/>
                  </a:lnTo>
                  <a:lnTo>
                    <a:pt x="4756" y="3015"/>
                  </a:lnTo>
                  <a:cubicBezTo>
                    <a:pt x="4862" y="2737"/>
                    <a:pt x="4915" y="2445"/>
                    <a:pt x="4915" y="2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75A76A6-1435-8047-DEA2-269206853538}"/>
              </a:ext>
            </a:extLst>
          </p:cNvPr>
          <p:cNvGrpSpPr/>
          <p:nvPr/>
        </p:nvGrpSpPr>
        <p:grpSpPr>
          <a:xfrm>
            <a:off x="3668658" y="2393328"/>
            <a:ext cx="641350" cy="584200"/>
            <a:chOff x="1755235" y="1372395"/>
            <a:chExt cx="641350" cy="584200"/>
          </a:xfrm>
        </p:grpSpPr>
        <p:sp>
          <p:nvSpPr>
            <p:cNvPr id="111" name="Freeform 2122">
              <a:extLst>
                <a:ext uri="{FF2B5EF4-FFF2-40B4-BE49-F238E27FC236}">
                  <a16:creationId xmlns:a16="http://schemas.microsoft.com/office/drawing/2014/main" id="{1F8D543B-38F7-B50D-F6F2-6EB6D1A42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5235" y="1372395"/>
              <a:ext cx="641350" cy="584200"/>
            </a:xfrm>
            <a:custGeom>
              <a:avLst/>
              <a:gdLst>
                <a:gd name="T0" fmla="*/ 1464 w 1782"/>
                <a:gd name="T1" fmla="*/ 237 h 1624"/>
                <a:gd name="T2" fmla="*/ 890 w 1782"/>
                <a:gd name="T3" fmla="*/ 0 h 1624"/>
                <a:gd name="T4" fmla="*/ 317 w 1782"/>
                <a:gd name="T5" fmla="*/ 237 h 1624"/>
                <a:gd name="T6" fmla="*/ 317 w 1782"/>
                <a:gd name="T7" fmla="*/ 1384 h 1624"/>
                <a:gd name="T8" fmla="*/ 890 w 1782"/>
                <a:gd name="T9" fmla="*/ 1623 h 1624"/>
                <a:gd name="T10" fmla="*/ 1464 w 1782"/>
                <a:gd name="T11" fmla="*/ 1384 h 1624"/>
                <a:gd name="T12" fmla="*/ 1464 w 1782"/>
                <a:gd name="T13" fmla="*/ 237 h 1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2" h="1624">
                  <a:moveTo>
                    <a:pt x="1464" y="237"/>
                  </a:moveTo>
                  <a:cubicBezTo>
                    <a:pt x="1311" y="84"/>
                    <a:pt x="1107" y="0"/>
                    <a:pt x="890" y="0"/>
                  </a:cubicBezTo>
                  <a:cubicBezTo>
                    <a:pt x="674" y="0"/>
                    <a:pt x="470" y="84"/>
                    <a:pt x="317" y="237"/>
                  </a:cubicBezTo>
                  <a:cubicBezTo>
                    <a:pt x="0" y="554"/>
                    <a:pt x="0" y="1068"/>
                    <a:pt x="317" y="1384"/>
                  </a:cubicBezTo>
                  <a:cubicBezTo>
                    <a:pt x="470" y="1538"/>
                    <a:pt x="674" y="1623"/>
                    <a:pt x="890" y="1623"/>
                  </a:cubicBezTo>
                  <a:cubicBezTo>
                    <a:pt x="1107" y="1623"/>
                    <a:pt x="1311" y="1538"/>
                    <a:pt x="1464" y="1384"/>
                  </a:cubicBezTo>
                  <a:cubicBezTo>
                    <a:pt x="1781" y="1068"/>
                    <a:pt x="1781" y="554"/>
                    <a:pt x="1464" y="237"/>
                  </a:cubicBezTo>
                </a:path>
              </a:pathLst>
            </a:custGeom>
            <a:solidFill>
              <a:srgbClr val="D59A5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Freeform 2122">
              <a:extLst>
                <a:ext uri="{FF2B5EF4-FFF2-40B4-BE49-F238E27FC236}">
                  <a16:creationId xmlns:a16="http://schemas.microsoft.com/office/drawing/2014/main" id="{58E7638D-3E19-978E-C7A4-30533AFBB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0322" y="1431659"/>
              <a:ext cx="511082" cy="458260"/>
            </a:xfrm>
            <a:custGeom>
              <a:avLst/>
              <a:gdLst>
                <a:gd name="T0" fmla="*/ 1464 w 1782"/>
                <a:gd name="T1" fmla="*/ 237 h 1624"/>
                <a:gd name="T2" fmla="*/ 890 w 1782"/>
                <a:gd name="T3" fmla="*/ 0 h 1624"/>
                <a:gd name="T4" fmla="*/ 317 w 1782"/>
                <a:gd name="T5" fmla="*/ 237 h 1624"/>
                <a:gd name="T6" fmla="*/ 317 w 1782"/>
                <a:gd name="T7" fmla="*/ 1384 h 1624"/>
                <a:gd name="T8" fmla="*/ 890 w 1782"/>
                <a:gd name="T9" fmla="*/ 1623 h 1624"/>
                <a:gd name="T10" fmla="*/ 1464 w 1782"/>
                <a:gd name="T11" fmla="*/ 1384 h 1624"/>
                <a:gd name="T12" fmla="*/ 1464 w 1782"/>
                <a:gd name="T13" fmla="*/ 237 h 1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2" h="1624">
                  <a:moveTo>
                    <a:pt x="1464" y="237"/>
                  </a:moveTo>
                  <a:cubicBezTo>
                    <a:pt x="1311" y="84"/>
                    <a:pt x="1107" y="0"/>
                    <a:pt x="890" y="0"/>
                  </a:cubicBezTo>
                  <a:cubicBezTo>
                    <a:pt x="674" y="0"/>
                    <a:pt x="470" y="84"/>
                    <a:pt x="317" y="237"/>
                  </a:cubicBezTo>
                  <a:cubicBezTo>
                    <a:pt x="0" y="554"/>
                    <a:pt x="0" y="1068"/>
                    <a:pt x="317" y="1384"/>
                  </a:cubicBezTo>
                  <a:cubicBezTo>
                    <a:pt x="470" y="1538"/>
                    <a:pt x="674" y="1623"/>
                    <a:pt x="890" y="1623"/>
                  </a:cubicBezTo>
                  <a:cubicBezTo>
                    <a:pt x="1107" y="1623"/>
                    <a:pt x="1311" y="1538"/>
                    <a:pt x="1464" y="1384"/>
                  </a:cubicBezTo>
                  <a:cubicBezTo>
                    <a:pt x="1781" y="1068"/>
                    <a:pt x="1781" y="554"/>
                    <a:pt x="1464" y="23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" name="Freeform 2122">
            <a:extLst>
              <a:ext uri="{FF2B5EF4-FFF2-40B4-BE49-F238E27FC236}">
                <a16:creationId xmlns:a16="http://schemas.microsoft.com/office/drawing/2014/main" id="{5299A0FE-CA18-A326-7F08-01BCE8136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830" y="1437291"/>
            <a:ext cx="641350" cy="584200"/>
          </a:xfrm>
          <a:custGeom>
            <a:avLst/>
            <a:gdLst>
              <a:gd name="T0" fmla="*/ 1464 w 1782"/>
              <a:gd name="T1" fmla="*/ 237 h 1624"/>
              <a:gd name="T2" fmla="*/ 890 w 1782"/>
              <a:gd name="T3" fmla="*/ 0 h 1624"/>
              <a:gd name="T4" fmla="*/ 317 w 1782"/>
              <a:gd name="T5" fmla="*/ 237 h 1624"/>
              <a:gd name="T6" fmla="*/ 317 w 1782"/>
              <a:gd name="T7" fmla="*/ 1384 h 1624"/>
              <a:gd name="T8" fmla="*/ 890 w 1782"/>
              <a:gd name="T9" fmla="*/ 1623 h 1624"/>
              <a:gd name="T10" fmla="*/ 1464 w 1782"/>
              <a:gd name="T11" fmla="*/ 1384 h 1624"/>
              <a:gd name="T12" fmla="*/ 1464 w 1782"/>
              <a:gd name="T13" fmla="*/ 237 h 1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2" h="1624">
                <a:moveTo>
                  <a:pt x="1464" y="237"/>
                </a:moveTo>
                <a:cubicBezTo>
                  <a:pt x="1311" y="84"/>
                  <a:pt x="1107" y="0"/>
                  <a:pt x="890" y="0"/>
                </a:cubicBezTo>
                <a:cubicBezTo>
                  <a:pt x="674" y="0"/>
                  <a:pt x="470" y="84"/>
                  <a:pt x="317" y="237"/>
                </a:cubicBezTo>
                <a:cubicBezTo>
                  <a:pt x="0" y="554"/>
                  <a:pt x="0" y="1068"/>
                  <a:pt x="317" y="1384"/>
                </a:cubicBezTo>
                <a:cubicBezTo>
                  <a:pt x="470" y="1538"/>
                  <a:pt x="674" y="1623"/>
                  <a:pt x="890" y="1623"/>
                </a:cubicBezTo>
                <a:cubicBezTo>
                  <a:pt x="1107" y="1623"/>
                  <a:pt x="1311" y="1538"/>
                  <a:pt x="1464" y="1384"/>
                </a:cubicBezTo>
                <a:cubicBezTo>
                  <a:pt x="1781" y="1068"/>
                  <a:pt x="1781" y="554"/>
                  <a:pt x="1464" y="237"/>
                </a:cubicBezTo>
              </a:path>
            </a:pathLst>
          </a:custGeom>
          <a:solidFill>
            <a:srgbClr val="00338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Freeform 2122">
            <a:extLst>
              <a:ext uri="{FF2B5EF4-FFF2-40B4-BE49-F238E27FC236}">
                <a16:creationId xmlns:a16="http://schemas.microsoft.com/office/drawing/2014/main" id="{80E8F67A-78E0-8488-23C9-639995496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6917" y="1496555"/>
            <a:ext cx="511082" cy="458260"/>
          </a:xfrm>
          <a:custGeom>
            <a:avLst/>
            <a:gdLst>
              <a:gd name="T0" fmla="*/ 1464 w 1782"/>
              <a:gd name="T1" fmla="*/ 237 h 1624"/>
              <a:gd name="T2" fmla="*/ 890 w 1782"/>
              <a:gd name="T3" fmla="*/ 0 h 1624"/>
              <a:gd name="T4" fmla="*/ 317 w 1782"/>
              <a:gd name="T5" fmla="*/ 237 h 1624"/>
              <a:gd name="T6" fmla="*/ 317 w 1782"/>
              <a:gd name="T7" fmla="*/ 1384 h 1624"/>
              <a:gd name="T8" fmla="*/ 890 w 1782"/>
              <a:gd name="T9" fmla="*/ 1623 h 1624"/>
              <a:gd name="T10" fmla="*/ 1464 w 1782"/>
              <a:gd name="T11" fmla="*/ 1384 h 1624"/>
              <a:gd name="T12" fmla="*/ 1464 w 1782"/>
              <a:gd name="T13" fmla="*/ 237 h 1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2" h="1624">
                <a:moveTo>
                  <a:pt x="1464" y="237"/>
                </a:moveTo>
                <a:cubicBezTo>
                  <a:pt x="1311" y="84"/>
                  <a:pt x="1107" y="0"/>
                  <a:pt x="890" y="0"/>
                </a:cubicBezTo>
                <a:cubicBezTo>
                  <a:pt x="674" y="0"/>
                  <a:pt x="470" y="84"/>
                  <a:pt x="317" y="237"/>
                </a:cubicBezTo>
                <a:cubicBezTo>
                  <a:pt x="0" y="554"/>
                  <a:pt x="0" y="1068"/>
                  <a:pt x="317" y="1384"/>
                </a:cubicBezTo>
                <a:cubicBezTo>
                  <a:pt x="470" y="1538"/>
                  <a:pt x="674" y="1623"/>
                  <a:pt x="890" y="1623"/>
                </a:cubicBezTo>
                <a:cubicBezTo>
                  <a:pt x="1107" y="1623"/>
                  <a:pt x="1311" y="1538"/>
                  <a:pt x="1464" y="1384"/>
                </a:cubicBezTo>
                <a:cubicBezTo>
                  <a:pt x="1781" y="1068"/>
                  <a:pt x="1781" y="554"/>
                  <a:pt x="1464" y="237"/>
                </a:cubicBez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45FE745B-1C90-893B-3307-A19DEE178C1C}"/>
              </a:ext>
            </a:extLst>
          </p:cNvPr>
          <p:cNvGrpSpPr/>
          <p:nvPr/>
        </p:nvGrpSpPr>
        <p:grpSpPr>
          <a:xfrm>
            <a:off x="8094869" y="2394607"/>
            <a:ext cx="641350" cy="584200"/>
            <a:chOff x="1755235" y="1372395"/>
            <a:chExt cx="641350" cy="584200"/>
          </a:xfrm>
        </p:grpSpPr>
        <p:sp>
          <p:nvSpPr>
            <p:cNvPr id="116" name="Freeform 2122">
              <a:extLst>
                <a:ext uri="{FF2B5EF4-FFF2-40B4-BE49-F238E27FC236}">
                  <a16:creationId xmlns:a16="http://schemas.microsoft.com/office/drawing/2014/main" id="{BB59F856-3BB7-5B75-3BD8-A921F60F9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5235" y="1372395"/>
              <a:ext cx="641350" cy="584200"/>
            </a:xfrm>
            <a:custGeom>
              <a:avLst/>
              <a:gdLst>
                <a:gd name="T0" fmla="*/ 1464 w 1782"/>
                <a:gd name="T1" fmla="*/ 237 h 1624"/>
                <a:gd name="T2" fmla="*/ 890 w 1782"/>
                <a:gd name="T3" fmla="*/ 0 h 1624"/>
                <a:gd name="T4" fmla="*/ 317 w 1782"/>
                <a:gd name="T5" fmla="*/ 237 h 1624"/>
                <a:gd name="T6" fmla="*/ 317 w 1782"/>
                <a:gd name="T7" fmla="*/ 1384 h 1624"/>
                <a:gd name="T8" fmla="*/ 890 w 1782"/>
                <a:gd name="T9" fmla="*/ 1623 h 1624"/>
                <a:gd name="T10" fmla="*/ 1464 w 1782"/>
                <a:gd name="T11" fmla="*/ 1384 h 1624"/>
                <a:gd name="T12" fmla="*/ 1464 w 1782"/>
                <a:gd name="T13" fmla="*/ 237 h 1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2" h="1624">
                  <a:moveTo>
                    <a:pt x="1464" y="237"/>
                  </a:moveTo>
                  <a:cubicBezTo>
                    <a:pt x="1311" y="84"/>
                    <a:pt x="1107" y="0"/>
                    <a:pt x="890" y="0"/>
                  </a:cubicBezTo>
                  <a:cubicBezTo>
                    <a:pt x="674" y="0"/>
                    <a:pt x="470" y="84"/>
                    <a:pt x="317" y="237"/>
                  </a:cubicBezTo>
                  <a:cubicBezTo>
                    <a:pt x="0" y="554"/>
                    <a:pt x="0" y="1068"/>
                    <a:pt x="317" y="1384"/>
                  </a:cubicBezTo>
                  <a:cubicBezTo>
                    <a:pt x="470" y="1538"/>
                    <a:pt x="674" y="1623"/>
                    <a:pt x="890" y="1623"/>
                  </a:cubicBezTo>
                  <a:cubicBezTo>
                    <a:pt x="1107" y="1623"/>
                    <a:pt x="1311" y="1538"/>
                    <a:pt x="1464" y="1384"/>
                  </a:cubicBezTo>
                  <a:cubicBezTo>
                    <a:pt x="1781" y="1068"/>
                    <a:pt x="1781" y="554"/>
                    <a:pt x="1464" y="237"/>
                  </a:cubicBezTo>
                </a:path>
              </a:pathLst>
            </a:custGeom>
            <a:solidFill>
              <a:srgbClr val="D59A5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Freeform 2122">
              <a:extLst>
                <a:ext uri="{FF2B5EF4-FFF2-40B4-BE49-F238E27FC236}">
                  <a16:creationId xmlns:a16="http://schemas.microsoft.com/office/drawing/2014/main" id="{ADBCD157-4F52-43FE-69D1-331B7F225F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0322" y="1431659"/>
              <a:ext cx="511082" cy="458260"/>
            </a:xfrm>
            <a:custGeom>
              <a:avLst/>
              <a:gdLst>
                <a:gd name="T0" fmla="*/ 1464 w 1782"/>
                <a:gd name="T1" fmla="*/ 237 h 1624"/>
                <a:gd name="T2" fmla="*/ 890 w 1782"/>
                <a:gd name="T3" fmla="*/ 0 h 1624"/>
                <a:gd name="T4" fmla="*/ 317 w 1782"/>
                <a:gd name="T5" fmla="*/ 237 h 1624"/>
                <a:gd name="T6" fmla="*/ 317 w 1782"/>
                <a:gd name="T7" fmla="*/ 1384 h 1624"/>
                <a:gd name="T8" fmla="*/ 890 w 1782"/>
                <a:gd name="T9" fmla="*/ 1623 h 1624"/>
                <a:gd name="T10" fmla="*/ 1464 w 1782"/>
                <a:gd name="T11" fmla="*/ 1384 h 1624"/>
                <a:gd name="T12" fmla="*/ 1464 w 1782"/>
                <a:gd name="T13" fmla="*/ 237 h 1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2" h="1624">
                  <a:moveTo>
                    <a:pt x="1464" y="237"/>
                  </a:moveTo>
                  <a:cubicBezTo>
                    <a:pt x="1311" y="84"/>
                    <a:pt x="1107" y="0"/>
                    <a:pt x="890" y="0"/>
                  </a:cubicBezTo>
                  <a:cubicBezTo>
                    <a:pt x="674" y="0"/>
                    <a:pt x="470" y="84"/>
                    <a:pt x="317" y="237"/>
                  </a:cubicBezTo>
                  <a:cubicBezTo>
                    <a:pt x="0" y="554"/>
                    <a:pt x="0" y="1068"/>
                    <a:pt x="317" y="1384"/>
                  </a:cubicBezTo>
                  <a:cubicBezTo>
                    <a:pt x="470" y="1538"/>
                    <a:pt x="674" y="1623"/>
                    <a:pt x="890" y="1623"/>
                  </a:cubicBezTo>
                  <a:cubicBezTo>
                    <a:pt x="1107" y="1623"/>
                    <a:pt x="1311" y="1538"/>
                    <a:pt x="1464" y="1384"/>
                  </a:cubicBezTo>
                  <a:cubicBezTo>
                    <a:pt x="1781" y="1068"/>
                    <a:pt x="1781" y="554"/>
                    <a:pt x="1464" y="23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Freeform 1424">
              <a:extLst>
                <a:ext uri="{FF2B5EF4-FFF2-40B4-BE49-F238E27FC236}">
                  <a16:creationId xmlns:a16="http://schemas.microsoft.com/office/drawing/2014/main" id="{9675865A-88DC-38B4-537A-972CFF23B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1713" y="1490505"/>
              <a:ext cx="255587" cy="279400"/>
            </a:xfrm>
            <a:custGeom>
              <a:avLst/>
              <a:gdLst>
                <a:gd name="T0" fmla="*/ 403 w 708"/>
                <a:gd name="T1" fmla="*/ 666 h 775"/>
                <a:gd name="T2" fmla="*/ 306 w 708"/>
                <a:gd name="T3" fmla="*/ 666 h 775"/>
                <a:gd name="T4" fmla="*/ 331 w 708"/>
                <a:gd name="T5" fmla="*/ 565 h 775"/>
                <a:gd name="T6" fmla="*/ 300 w 708"/>
                <a:gd name="T7" fmla="*/ 516 h 775"/>
                <a:gd name="T8" fmla="*/ 354 w 708"/>
                <a:gd name="T9" fmla="*/ 461 h 775"/>
                <a:gd name="T10" fmla="*/ 408 w 708"/>
                <a:gd name="T11" fmla="*/ 516 h 775"/>
                <a:gd name="T12" fmla="*/ 377 w 708"/>
                <a:gd name="T13" fmla="*/ 565 h 775"/>
                <a:gd name="T14" fmla="*/ 403 w 708"/>
                <a:gd name="T15" fmla="*/ 666 h 775"/>
                <a:gd name="T16" fmla="*/ 589 w 708"/>
                <a:gd name="T17" fmla="*/ 361 h 775"/>
                <a:gd name="T18" fmla="*/ 596 w 708"/>
                <a:gd name="T19" fmla="*/ 344 h 775"/>
                <a:gd name="T20" fmla="*/ 463 w 708"/>
                <a:gd name="T21" fmla="*/ 29 h 775"/>
                <a:gd name="T22" fmla="*/ 257 w 708"/>
                <a:gd name="T23" fmla="*/ 39 h 775"/>
                <a:gd name="T24" fmla="*/ 148 w 708"/>
                <a:gd name="T25" fmla="*/ 161 h 775"/>
                <a:gd name="T26" fmla="*/ 104 w 708"/>
                <a:gd name="T27" fmla="*/ 266 h 775"/>
                <a:gd name="T28" fmla="*/ 174 w 708"/>
                <a:gd name="T29" fmla="*/ 294 h 775"/>
                <a:gd name="T30" fmla="*/ 217 w 708"/>
                <a:gd name="T31" fmla="*/ 189 h 775"/>
                <a:gd name="T32" fmla="*/ 287 w 708"/>
                <a:gd name="T33" fmla="*/ 109 h 775"/>
                <a:gd name="T34" fmla="*/ 435 w 708"/>
                <a:gd name="T35" fmla="*/ 98 h 775"/>
                <a:gd name="T36" fmla="*/ 526 w 708"/>
                <a:gd name="T37" fmla="*/ 316 h 775"/>
                <a:gd name="T38" fmla="*/ 507 w 708"/>
                <a:gd name="T39" fmla="*/ 361 h 775"/>
                <a:gd name="T40" fmla="*/ 0 w 708"/>
                <a:gd name="T41" fmla="*/ 361 h 775"/>
                <a:gd name="T42" fmla="*/ 0 w 708"/>
                <a:gd name="T43" fmla="*/ 774 h 775"/>
                <a:gd name="T44" fmla="*/ 707 w 708"/>
                <a:gd name="T45" fmla="*/ 774 h 775"/>
                <a:gd name="T46" fmla="*/ 707 w 708"/>
                <a:gd name="T47" fmla="*/ 361 h 775"/>
                <a:gd name="T48" fmla="*/ 589 w 708"/>
                <a:gd name="T49" fmla="*/ 36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08" h="775">
                  <a:moveTo>
                    <a:pt x="403" y="666"/>
                  </a:moveTo>
                  <a:lnTo>
                    <a:pt x="306" y="666"/>
                  </a:lnTo>
                  <a:lnTo>
                    <a:pt x="331" y="565"/>
                  </a:lnTo>
                  <a:cubicBezTo>
                    <a:pt x="313" y="556"/>
                    <a:pt x="300" y="537"/>
                    <a:pt x="300" y="516"/>
                  </a:cubicBezTo>
                  <a:cubicBezTo>
                    <a:pt x="300" y="486"/>
                    <a:pt x="324" y="461"/>
                    <a:pt x="354" y="461"/>
                  </a:cubicBezTo>
                  <a:cubicBezTo>
                    <a:pt x="384" y="461"/>
                    <a:pt x="408" y="486"/>
                    <a:pt x="408" y="516"/>
                  </a:cubicBezTo>
                  <a:cubicBezTo>
                    <a:pt x="408" y="537"/>
                    <a:pt x="395" y="556"/>
                    <a:pt x="377" y="565"/>
                  </a:cubicBezTo>
                  <a:lnTo>
                    <a:pt x="403" y="666"/>
                  </a:lnTo>
                  <a:close/>
                  <a:moveTo>
                    <a:pt x="589" y="361"/>
                  </a:moveTo>
                  <a:lnTo>
                    <a:pt x="596" y="344"/>
                  </a:lnTo>
                  <a:cubicBezTo>
                    <a:pt x="646" y="221"/>
                    <a:pt x="587" y="79"/>
                    <a:pt x="463" y="29"/>
                  </a:cubicBezTo>
                  <a:cubicBezTo>
                    <a:pt x="394" y="0"/>
                    <a:pt x="319" y="6"/>
                    <a:pt x="257" y="39"/>
                  </a:cubicBezTo>
                  <a:cubicBezTo>
                    <a:pt x="209" y="65"/>
                    <a:pt x="170" y="107"/>
                    <a:pt x="148" y="161"/>
                  </a:cubicBezTo>
                  <a:lnTo>
                    <a:pt x="104" y="266"/>
                  </a:lnTo>
                  <a:lnTo>
                    <a:pt x="174" y="294"/>
                  </a:lnTo>
                  <a:lnTo>
                    <a:pt x="217" y="189"/>
                  </a:lnTo>
                  <a:cubicBezTo>
                    <a:pt x="232" y="154"/>
                    <a:pt x="257" y="127"/>
                    <a:pt x="287" y="109"/>
                  </a:cubicBezTo>
                  <a:cubicBezTo>
                    <a:pt x="330" y="84"/>
                    <a:pt x="385" y="78"/>
                    <a:pt x="435" y="98"/>
                  </a:cubicBezTo>
                  <a:cubicBezTo>
                    <a:pt x="520" y="133"/>
                    <a:pt x="561" y="231"/>
                    <a:pt x="526" y="316"/>
                  </a:cubicBezTo>
                  <a:lnTo>
                    <a:pt x="507" y="361"/>
                  </a:lnTo>
                  <a:lnTo>
                    <a:pt x="0" y="361"/>
                  </a:lnTo>
                  <a:lnTo>
                    <a:pt x="0" y="774"/>
                  </a:lnTo>
                  <a:lnTo>
                    <a:pt x="707" y="774"/>
                  </a:lnTo>
                  <a:lnTo>
                    <a:pt x="707" y="361"/>
                  </a:lnTo>
                  <a:lnTo>
                    <a:pt x="589" y="361"/>
                  </a:lnTo>
                  <a:close/>
                </a:path>
              </a:pathLst>
            </a:custGeom>
            <a:solidFill>
              <a:srgbClr val="D59A5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9" name="Freeform 2122">
            <a:extLst>
              <a:ext uri="{FF2B5EF4-FFF2-40B4-BE49-F238E27FC236}">
                <a16:creationId xmlns:a16="http://schemas.microsoft.com/office/drawing/2014/main" id="{427A352B-B864-FE27-5969-DD8C58543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618" y="4613464"/>
            <a:ext cx="641350" cy="584200"/>
          </a:xfrm>
          <a:custGeom>
            <a:avLst/>
            <a:gdLst>
              <a:gd name="T0" fmla="*/ 1464 w 1782"/>
              <a:gd name="T1" fmla="*/ 237 h 1624"/>
              <a:gd name="T2" fmla="*/ 890 w 1782"/>
              <a:gd name="T3" fmla="*/ 0 h 1624"/>
              <a:gd name="T4" fmla="*/ 317 w 1782"/>
              <a:gd name="T5" fmla="*/ 237 h 1624"/>
              <a:gd name="T6" fmla="*/ 317 w 1782"/>
              <a:gd name="T7" fmla="*/ 1384 h 1624"/>
              <a:gd name="T8" fmla="*/ 890 w 1782"/>
              <a:gd name="T9" fmla="*/ 1623 h 1624"/>
              <a:gd name="T10" fmla="*/ 1464 w 1782"/>
              <a:gd name="T11" fmla="*/ 1384 h 1624"/>
              <a:gd name="T12" fmla="*/ 1464 w 1782"/>
              <a:gd name="T13" fmla="*/ 237 h 1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2" h="1624">
                <a:moveTo>
                  <a:pt x="1464" y="237"/>
                </a:moveTo>
                <a:cubicBezTo>
                  <a:pt x="1311" y="84"/>
                  <a:pt x="1107" y="0"/>
                  <a:pt x="890" y="0"/>
                </a:cubicBezTo>
                <a:cubicBezTo>
                  <a:pt x="674" y="0"/>
                  <a:pt x="470" y="84"/>
                  <a:pt x="317" y="237"/>
                </a:cubicBezTo>
                <a:cubicBezTo>
                  <a:pt x="0" y="554"/>
                  <a:pt x="0" y="1068"/>
                  <a:pt x="317" y="1384"/>
                </a:cubicBezTo>
                <a:cubicBezTo>
                  <a:pt x="470" y="1538"/>
                  <a:pt x="674" y="1623"/>
                  <a:pt x="890" y="1623"/>
                </a:cubicBezTo>
                <a:cubicBezTo>
                  <a:pt x="1107" y="1623"/>
                  <a:pt x="1311" y="1538"/>
                  <a:pt x="1464" y="1384"/>
                </a:cubicBezTo>
                <a:cubicBezTo>
                  <a:pt x="1781" y="1068"/>
                  <a:pt x="1781" y="554"/>
                  <a:pt x="1464" y="237"/>
                </a:cubicBezTo>
              </a:path>
            </a:pathLst>
          </a:custGeom>
          <a:solidFill>
            <a:srgbClr val="7124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Freeform 2122">
            <a:extLst>
              <a:ext uri="{FF2B5EF4-FFF2-40B4-BE49-F238E27FC236}">
                <a16:creationId xmlns:a16="http://schemas.microsoft.com/office/drawing/2014/main" id="{67C940C4-19DA-ABA1-692D-2F89025A1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3705" y="4672728"/>
            <a:ext cx="511082" cy="458260"/>
          </a:xfrm>
          <a:custGeom>
            <a:avLst/>
            <a:gdLst>
              <a:gd name="T0" fmla="*/ 1464 w 1782"/>
              <a:gd name="T1" fmla="*/ 237 h 1624"/>
              <a:gd name="T2" fmla="*/ 890 w 1782"/>
              <a:gd name="T3" fmla="*/ 0 h 1624"/>
              <a:gd name="T4" fmla="*/ 317 w 1782"/>
              <a:gd name="T5" fmla="*/ 237 h 1624"/>
              <a:gd name="T6" fmla="*/ 317 w 1782"/>
              <a:gd name="T7" fmla="*/ 1384 h 1624"/>
              <a:gd name="T8" fmla="*/ 890 w 1782"/>
              <a:gd name="T9" fmla="*/ 1623 h 1624"/>
              <a:gd name="T10" fmla="*/ 1464 w 1782"/>
              <a:gd name="T11" fmla="*/ 1384 h 1624"/>
              <a:gd name="T12" fmla="*/ 1464 w 1782"/>
              <a:gd name="T13" fmla="*/ 237 h 1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2" h="1624">
                <a:moveTo>
                  <a:pt x="1464" y="237"/>
                </a:moveTo>
                <a:cubicBezTo>
                  <a:pt x="1311" y="84"/>
                  <a:pt x="1107" y="0"/>
                  <a:pt x="890" y="0"/>
                </a:cubicBezTo>
                <a:cubicBezTo>
                  <a:pt x="674" y="0"/>
                  <a:pt x="470" y="84"/>
                  <a:pt x="317" y="237"/>
                </a:cubicBezTo>
                <a:cubicBezTo>
                  <a:pt x="0" y="554"/>
                  <a:pt x="0" y="1068"/>
                  <a:pt x="317" y="1384"/>
                </a:cubicBezTo>
                <a:cubicBezTo>
                  <a:pt x="470" y="1538"/>
                  <a:pt x="674" y="1623"/>
                  <a:pt x="890" y="1623"/>
                </a:cubicBezTo>
                <a:cubicBezTo>
                  <a:pt x="1107" y="1623"/>
                  <a:pt x="1311" y="1538"/>
                  <a:pt x="1464" y="1384"/>
                </a:cubicBezTo>
                <a:cubicBezTo>
                  <a:pt x="1781" y="1068"/>
                  <a:pt x="1781" y="554"/>
                  <a:pt x="1464" y="237"/>
                </a:cubicBez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Freeform 2122">
            <a:extLst>
              <a:ext uri="{FF2B5EF4-FFF2-40B4-BE49-F238E27FC236}">
                <a16:creationId xmlns:a16="http://schemas.microsoft.com/office/drawing/2014/main" id="{E08B0083-7D9A-99C7-6B1B-39634EE5F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1197" y="5529095"/>
            <a:ext cx="641350" cy="584200"/>
          </a:xfrm>
          <a:custGeom>
            <a:avLst/>
            <a:gdLst>
              <a:gd name="T0" fmla="*/ 1464 w 1782"/>
              <a:gd name="T1" fmla="*/ 237 h 1624"/>
              <a:gd name="T2" fmla="*/ 890 w 1782"/>
              <a:gd name="T3" fmla="*/ 0 h 1624"/>
              <a:gd name="T4" fmla="*/ 317 w 1782"/>
              <a:gd name="T5" fmla="*/ 237 h 1624"/>
              <a:gd name="T6" fmla="*/ 317 w 1782"/>
              <a:gd name="T7" fmla="*/ 1384 h 1624"/>
              <a:gd name="T8" fmla="*/ 890 w 1782"/>
              <a:gd name="T9" fmla="*/ 1623 h 1624"/>
              <a:gd name="T10" fmla="*/ 1464 w 1782"/>
              <a:gd name="T11" fmla="*/ 1384 h 1624"/>
              <a:gd name="T12" fmla="*/ 1464 w 1782"/>
              <a:gd name="T13" fmla="*/ 237 h 1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2" h="1624">
                <a:moveTo>
                  <a:pt x="1464" y="237"/>
                </a:moveTo>
                <a:cubicBezTo>
                  <a:pt x="1311" y="84"/>
                  <a:pt x="1107" y="0"/>
                  <a:pt x="890" y="0"/>
                </a:cubicBezTo>
                <a:cubicBezTo>
                  <a:pt x="674" y="0"/>
                  <a:pt x="470" y="84"/>
                  <a:pt x="317" y="237"/>
                </a:cubicBezTo>
                <a:cubicBezTo>
                  <a:pt x="0" y="554"/>
                  <a:pt x="0" y="1068"/>
                  <a:pt x="317" y="1384"/>
                </a:cubicBezTo>
                <a:cubicBezTo>
                  <a:pt x="470" y="1538"/>
                  <a:pt x="674" y="1623"/>
                  <a:pt x="890" y="1623"/>
                </a:cubicBezTo>
                <a:cubicBezTo>
                  <a:pt x="1107" y="1623"/>
                  <a:pt x="1311" y="1538"/>
                  <a:pt x="1464" y="1384"/>
                </a:cubicBezTo>
                <a:cubicBezTo>
                  <a:pt x="1781" y="1068"/>
                  <a:pt x="1781" y="554"/>
                  <a:pt x="1464" y="237"/>
                </a:cubicBezTo>
              </a:path>
            </a:pathLst>
          </a:custGeom>
          <a:solidFill>
            <a:srgbClr val="5959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Freeform 2122">
            <a:extLst>
              <a:ext uri="{FF2B5EF4-FFF2-40B4-BE49-F238E27FC236}">
                <a16:creationId xmlns:a16="http://schemas.microsoft.com/office/drawing/2014/main" id="{83622053-4DD1-5EC1-D599-432A4B64C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6284" y="5588359"/>
            <a:ext cx="511082" cy="458260"/>
          </a:xfrm>
          <a:custGeom>
            <a:avLst/>
            <a:gdLst>
              <a:gd name="T0" fmla="*/ 1464 w 1782"/>
              <a:gd name="T1" fmla="*/ 237 h 1624"/>
              <a:gd name="T2" fmla="*/ 890 w 1782"/>
              <a:gd name="T3" fmla="*/ 0 h 1624"/>
              <a:gd name="T4" fmla="*/ 317 w 1782"/>
              <a:gd name="T5" fmla="*/ 237 h 1624"/>
              <a:gd name="T6" fmla="*/ 317 w 1782"/>
              <a:gd name="T7" fmla="*/ 1384 h 1624"/>
              <a:gd name="T8" fmla="*/ 890 w 1782"/>
              <a:gd name="T9" fmla="*/ 1623 h 1624"/>
              <a:gd name="T10" fmla="*/ 1464 w 1782"/>
              <a:gd name="T11" fmla="*/ 1384 h 1624"/>
              <a:gd name="T12" fmla="*/ 1464 w 1782"/>
              <a:gd name="T13" fmla="*/ 237 h 1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2" h="1624">
                <a:moveTo>
                  <a:pt x="1464" y="237"/>
                </a:moveTo>
                <a:cubicBezTo>
                  <a:pt x="1311" y="84"/>
                  <a:pt x="1107" y="0"/>
                  <a:pt x="890" y="0"/>
                </a:cubicBezTo>
                <a:cubicBezTo>
                  <a:pt x="674" y="0"/>
                  <a:pt x="470" y="84"/>
                  <a:pt x="317" y="237"/>
                </a:cubicBezTo>
                <a:cubicBezTo>
                  <a:pt x="0" y="554"/>
                  <a:pt x="0" y="1068"/>
                  <a:pt x="317" y="1384"/>
                </a:cubicBezTo>
                <a:cubicBezTo>
                  <a:pt x="470" y="1538"/>
                  <a:pt x="674" y="1623"/>
                  <a:pt x="890" y="1623"/>
                </a:cubicBezTo>
                <a:cubicBezTo>
                  <a:pt x="1107" y="1623"/>
                  <a:pt x="1311" y="1538"/>
                  <a:pt x="1464" y="1384"/>
                </a:cubicBezTo>
                <a:cubicBezTo>
                  <a:pt x="1781" y="1068"/>
                  <a:pt x="1781" y="554"/>
                  <a:pt x="1464" y="237"/>
                </a:cubicBez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AAA05CB5-4DE0-0DAE-B5D8-D59D92216516}"/>
              </a:ext>
            </a:extLst>
          </p:cNvPr>
          <p:cNvCxnSpPr>
            <a:cxnSpLocks/>
            <a:stCxn id="89" idx="7"/>
            <a:endCxn id="113" idx="3"/>
          </p:cNvCxnSpPr>
          <p:nvPr/>
        </p:nvCxnSpPr>
        <p:spPr>
          <a:xfrm flipV="1">
            <a:off x="7231186" y="1935158"/>
            <a:ext cx="214734" cy="254637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46FEEFDB-7396-4FF3-9ECC-9A1532766F15}"/>
              </a:ext>
            </a:extLst>
          </p:cNvPr>
          <p:cNvCxnSpPr>
            <a:cxnSpLocks/>
            <a:stCxn id="91" idx="7"/>
          </p:cNvCxnSpPr>
          <p:nvPr/>
        </p:nvCxnSpPr>
        <p:spPr>
          <a:xfrm flipV="1">
            <a:off x="7859233" y="2775400"/>
            <a:ext cx="336480" cy="188901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F63D9C2E-72E9-2064-44B7-027123D38F3E}"/>
              </a:ext>
            </a:extLst>
          </p:cNvPr>
          <p:cNvCxnSpPr>
            <a:cxnSpLocks/>
            <a:stCxn id="92" idx="6"/>
          </p:cNvCxnSpPr>
          <p:nvPr/>
        </p:nvCxnSpPr>
        <p:spPr>
          <a:xfrm flipV="1">
            <a:off x="8019682" y="3812501"/>
            <a:ext cx="352062" cy="1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Freeform 2122">
            <a:extLst>
              <a:ext uri="{FF2B5EF4-FFF2-40B4-BE49-F238E27FC236}">
                <a16:creationId xmlns:a16="http://schemas.microsoft.com/office/drawing/2014/main" id="{CE844F9F-E7DA-6CA6-6FCE-DC5E20E50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4563" y="3517867"/>
            <a:ext cx="641350" cy="584200"/>
          </a:xfrm>
          <a:custGeom>
            <a:avLst/>
            <a:gdLst>
              <a:gd name="T0" fmla="*/ 1464 w 1782"/>
              <a:gd name="T1" fmla="*/ 237 h 1624"/>
              <a:gd name="T2" fmla="*/ 890 w 1782"/>
              <a:gd name="T3" fmla="*/ 0 h 1624"/>
              <a:gd name="T4" fmla="*/ 317 w 1782"/>
              <a:gd name="T5" fmla="*/ 237 h 1624"/>
              <a:gd name="T6" fmla="*/ 317 w 1782"/>
              <a:gd name="T7" fmla="*/ 1384 h 1624"/>
              <a:gd name="T8" fmla="*/ 890 w 1782"/>
              <a:gd name="T9" fmla="*/ 1623 h 1624"/>
              <a:gd name="T10" fmla="*/ 1464 w 1782"/>
              <a:gd name="T11" fmla="*/ 1384 h 1624"/>
              <a:gd name="T12" fmla="*/ 1464 w 1782"/>
              <a:gd name="T13" fmla="*/ 237 h 1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2" h="1624">
                <a:moveTo>
                  <a:pt x="1464" y="237"/>
                </a:moveTo>
                <a:cubicBezTo>
                  <a:pt x="1311" y="84"/>
                  <a:pt x="1107" y="0"/>
                  <a:pt x="890" y="0"/>
                </a:cubicBezTo>
                <a:cubicBezTo>
                  <a:pt x="674" y="0"/>
                  <a:pt x="470" y="84"/>
                  <a:pt x="317" y="237"/>
                </a:cubicBezTo>
                <a:cubicBezTo>
                  <a:pt x="0" y="554"/>
                  <a:pt x="0" y="1068"/>
                  <a:pt x="317" y="1384"/>
                </a:cubicBezTo>
                <a:cubicBezTo>
                  <a:pt x="470" y="1538"/>
                  <a:pt x="674" y="1623"/>
                  <a:pt x="890" y="1623"/>
                </a:cubicBezTo>
                <a:cubicBezTo>
                  <a:pt x="1107" y="1623"/>
                  <a:pt x="1311" y="1538"/>
                  <a:pt x="1464" y="1384"/>
                </a:cubicBezTo>
                <a:cubicBezTo>
                  <a:pt x="1781" y="1068"/>
                  <a:pt x="1781" y="554"/>
                  <a:pt x="1464" y="237"/>
                </a:cubicBezTo>
              </a:path>
            </a:pathLst>
          </a:custGeom>
          <a:solidFill>
            <a:srgbClr val="38892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7" name="Freeform 2122">
            <a:extLst>
              <a:ext uri="{FF2B5EF4-FFF2-40B4-BE49-F238E27FC236}">
                <a16:creationId xmlns:a16="http://schemas.microsoft.com/office/drawing/2014/main" id="{9A18D024-BF13-0838-1F83-9988C79D4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9650" y="3577131"/>
            <a:ext cx="511082" cy="458260"/>
          </a:xfrm>
          <a:custGeom>
            <a:avLst/>
            <a:gdLst>
              <a:gd name="T0" fmla="*/ 1464 w 1782"/>
              <a:gd name="T1" fmla="*/ 237 h 1624"/>
              <a:gd name="T2" fmla="*/ 890 w 1782"/>
              <a:gd name="T3" fmla="*/ 0 h 1624"/>
              <a:gd name="T4" fmla="*/ 317 w 1782"/>
              <a:gd name="T5" fmla="*/ 237 h 1624"/>
              <a:gd name="T6" fmla="*/ 317 w 1782"/>
              <a:gd name="T7" fmla="*/ 1384 h 1624"/>
              <a:gd name="T8" fmla="*/ 890 w 1782"/>
              <a:gd name="T9" fmla="*/ 1623 h 1624"/>
              <a:gd name="T10" fmla="*/ 1464 w 1782"/>
              <a:gd name="T11" fmla="*/ 1384 h 1624"/>
              <a:gd name="T12" fmla="*/ 1464 w 1782"/>
              <a:gd name="T13" fmla="*/ 237 h 1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2" h="1624">
                <a:moveTo>
                  <a:pt x="1464" y="237"/>
                </a:moveTo>
                <a:cubicBezTo>
                  <a:pt x="1311" y="84"/>
                  <a:pt x="1107" y="0"/>
                  <a:pt x="890" y="0"/>
                </a:cubicBezTo>
                <a:cubicBezTo>
                  <a:pt x="674" y="0"/>
                  <a:pt x="470" y="84"/>
                  <a:pt x="317" y="237"/>
                </a:cubicBezTo>
                <a:cubicBezTo>
                  <a:pt x="0" y="554"/>
                  <a:pt x="0" y="1068"/>
                  <a:pt x="317" y="1384"/>
                </a:cubicBezTo>
                <a:cubicBezTo>
                  <a:pt x="470" y="1538"/>
                  <a:pt x="674" y="1623"/>
                  <a:pt x="890" y="1623"/>
                </a:cubicBezTo>
                <a:cubicBezTo>
                  <a:pt x="1107" y="1623"/>
                  <a:pt x="1311" y="1538"/>
                  <a:pt x="1464" y="1384"/>
                </a:cubicBezTo>
                <a:cubicBezTo>
                  <a:pt x="1781" y="1068"/>
                  <a:pt x="1781" y="554"/>
                  <a:pt x="1464" y="237"/>
                </a:cubicBez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7C19807A-D186-6BBB-93AD-6D865F68F558}"/>
              </a:ext>
            </a:extLst>
          </p:cNvPr>
          <p:cNvCxnSpPr>
            <a:cxnSpLocks/>
            <a:stCxn id="93" idx="6"/>
          </p:cNvCxnSpPr>
          <p:nvPr/>
        </p:nvCxnSpPr>
        <p:spPr>
          <a:xfrm>
            <a:off x="7691992" y="4639567"/>
            <a:ext cx="265193" cy="146705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41A75D07-4A00-D317-D924-C031BFE95279}"/>
              </a:ext>
            </a:extLst>
          </p:cNvPr>
          <p:cNvCxnSpPr>
            <a:cxnSpLocks/>
            <a:stCxn id="94" idx="5"/>
            <a:endCxn id="121" idx="2"/>
          </p:cNvCxnSpPr>
          <p:nvPr/>
        </p:nvCxnSpPr>
        <p:spPr>
          <a:xfrm>
            <a:off x="6927765" y="5246478"/>
            <a:ext cx="157522" cy="367875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D243E15E-2800-99C6-5538-4D9C665B78F8}"/>
              </a:ext>
            </a:extLst>
          </p:cNvPr>
          <p:cNvCxnSpPr>
            <a:cxnSpLocks/>
            <a:stCxn id="95" idx="3"/>
          </p:cNvCxnSpPr>
          <p:nvPr/>
        </p:nvCxnSpPr>
        <p:spPr>
          <a:xfrm flipH="1">
            <a:off x="5354775" y="5293932"/>
            <a:ext cx="321214" cy="508119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D4FB72A3-CDB6-98DA-2609-9FAC39EB345F}"/>
              </a:ext>
            </a:extLst>
          </p:cNvPr>
          <p:cNvCxnSpPr>
            <a:cxnSpLocks/>
            <a:stCxn id="96" idx="3"/>
          </p:cNvCxnSpPr>
          <p:nvPr/>
        </p:nvCxnSpPr>
        <p:spPr>
          <a:xfrm flipH="1">
            <a:off x="4475092" y="4661311"/>
            <a:ext cx="308864" cy="152829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BC0111D7-E5DD-A23C-2EE5-091A3AB9832B}"/>
              </a:ext>
            </a:extLst>
          </p:cNvPr>
          <p:cNvCxnSpPr>
            <a:cxnSpLocks/>
            <a:stCxn id="90" idx="1"/>
          </p:cNvCxnSpPr>
          <p:nvPr/>
        </p:nvCxnSpPr>
        <p:spPr>
          <a:xfrm flipH="1" flipV="1">
            <a:off x="4292187" y="2775400"/>
            <a:ext cx="289900" cy="173577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56C5D9AD-3753-3D1C-FDAB-DEC98F2E0ED2}"/>
              </a:ext>
            </a:extLst>
          </p:cNvPr>
          <p:cNvCxnSpPr>
            <a:cxnSpLocks/>
            <a:stCxn id="88" idx="1"/>
          </p:cNvCxnSpPr>
          <p:nvPr/>
        </p:nvCxnSpPr>
        <p:spPr>
          <a:xfrm flipH="1" flipV="1">
            <a:off x="4965897" y="1906316"/>
            <a:ext cx="316080" cy="260867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Freeform 2122">
            <a:extLst>
              <a:ext uri="{FF2B5EF4-FFF2-40B4-BE49-F238E27FC236}">
                <a16:creationId xmlns:a16="http://schemas.microsoft.com/office/drawing/2014/main" id="{48C7DA65-804D-F019-11B1-5EC56CE59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8596" y="5560069"/>
            <a:ext cx="641350" cy="584200"/>
          </a:xfrm>
          <a:custGeom>
            <a:avLst/>
            <a:gdLst>
              <a:gd name="T0" fmla="*/ 1464 w 1782"/>
              <a:gd name="T1" fmla="*/ 237 h 1624"/>
              <a:gd name="T2" fmla="*/ 890 w 1782"/>
              <a:gd name="T3" fmla="*/ 0 h 1624"/>
              <a:gd name="T4" fmla="*/ 317 w 1782"/>
              <a:gd name="T5" fmla="*/ 237 h 1624"/>
              <a:gd name="T6" fmla="*/ 317 w 1782"/>
              <a:gd name="T7" fmla="*/ 1384 h 1624"/>
              <a:gd name="T8" fmla="*/ 890 w 1782"/>
              <a:gd name="T9" fmla="*/ 1623 h 1624"/>
              <a:gd name="T10" fmla="*/ 1464 w 1782"/>
              <a:gd name="T11" fmla="*/ 1384 h 1624"/>
              <a:gd name="T12" fmla="*/ 1464 w 1782"/>
              <a:gd name="T13" fmla="*/ 237 h 1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2" h="1624">
                <a:moveTo>
                  <a:pt x="1464" y="237"/>
                </a:moveTo>
                <a:cubicBezTo>
                  <a:pt x="1311" y="84"/>
                  <a:pt x="1107" y="0"/>
                  <a:pt x="890" y="0"/>
                </a:cubicBezTo>
                <a:cubicBezTo>
                  <a:pt x="674" y="0"/>
                  <a:pt x="470" y="84"/>
                  <a:pt x="317" y="237"/>
                </a:cubicBezTo>
                <a:cubicBezTo>
                  <a:pt x="0" y="554"/>
                  <a:pt x="0" y="1068"/>
                  <a:pt x="317" y="1384"/>
                </a:cubicBezTo>
                <a:cubicBezTo>
                  <a:pt x="470" y="1538"/>
                  <a:pt x="674" y="1623"/>
                  <a:pt x="890" y="1623"/>
                </a:cubicBezTo>
                <a:cubicBezTo>
                  <a:pt x="1107" y="1623"/>
                  <a:pt x="1311" y="1538"/>
                  <a:pt x="1464" y="1384"/>
                </a:cubicBezTo>
                <a:cubicBezTo>
                  <a:pt x="1781" y="1068"/>
                  <a:pt x="1781" y="554"/>
                  <a:pt x="1464" y="237"/>
                </a:cubicBezTo>
              </a:path>
            </a:pathLst>
          </a:custGeom>
          <a:solidFill>
            <a:srgbClr val="595959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" name="Freeform 2122">
            <a:extLst>
              <a:ext uri="{FF2B5EF4-FFF2-40B4-BE49-F238E27FC236}">
                <a16:creationId xmlns:a16="http://schemas.microsoft.com/office/drawing/2014/main" id="{320D1222-C89E-6D5F-889E-80903A621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3683" y="5619333"/>
            <a:ext cx="511082" cy="458260"/>
          </a:xfrm>
          <a:custGeom>
            <a:avLst/>
            <a:gdLst>
              <a:gd name="T0" fmla="*/ 1464 w 1782"/>
              <a:gd name="T1" fmla="*/ 237 h 1624"/>
              <a:gd name="T2" fmla="*/ 890 w 1782"/>
              <a:gd name="T3" fmla="*/ 0 h 1624"/>
              <a:gd name="T4" fmla="*/ 317 w 1782"/>
              <a:gd name="T5" fmla="*/ 237 h 1624"/>
              <a:gd name="T6" fmla="*/ 317 w 1782"/>
              <a:gd name="T7" fmla="*/ 1384 h 1624"/>
              <a:gd name="T8" fmla="*/ 890 w 1782"/>
              <a:gd name="T9" fmla="*/ 1623 h 1624"/>
              <a:gd name="T10" fmla="*/ 1464 w 1782"/>
              <a:gd name="T11" fmla="*/ 1384 h 1624"/>
              <a:gd name="T12" fmla="*/ 1464 w 1782"/>
              <a:gd name="T13" fmla="*/ 237 h 1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2" h="1624">
                <a:moveTo>
                  <a:pt x="1464" y="237"/>
                </a:moveTo>
                <a:cubicBezTo>
                  <a:pt x="1311" y="84"/>
                  <a:pt x="1107" y="0"/>
                  <a:pt x="890" y="0"/>
                </a:cubicBezTo>
                <a:cubicBezTo>
                  <a:pt x="674" y="0"/>
                  <a:pt x="470" y="84"/>
                  <a:pt x="317" y="237"/>
                </a:cubicBezTo>
                <a:cubicBezTo>
                  <a:pt x="0" y="554"/>
                  <a:pt x="0" y="1068"/>
                  <a:pt x="317" y="1384"/>
                </a:cubicBezTo>
                <a:cubicBezTo>
                  <a:pt x="470" y="1538"/>
                  <a:pt x="674" y="1623"/>
                  <a:pt x="890" y="1623"/>
                </a:cubicBezTo>
                <a:cubicBezTo>
                  <a:pt x="1107" y="1623"/>
                  <a:pt x="1311" y="1538"/>
                  <a:pt x="1464" y="1384"/>
                </a:cubicBezTo>
                <a:cubicBezTo>
                  <a:pt x="1781" y="1068"/>
                  <a:pt x="1781" y="554"/>
                  <a:pt x="1464" y="237"/>
                </a:cubicBez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5D154BDC-C037-1EAA-9080-B16ED0016A36}"/>
              </a:ext>
            </a:extLst>
          </p:cNvPr>
          <p:cNvGrpSpPr/>
          <p:nvPr/>
        </p:nvGrpSpPr>
        <p:grpSpPr>
          <a:xfrm>
            <a:off x="5186926" y="5679135"/>
            <a:ext cx="271462" cy="263525"/>
            <a:chOff x="5197042" y="1417639"/>
            <a:chExt cx="271462" cy="263525"/>
          </a:xfrm>
          <a:solidFill>
            <a:srgbClr val="595959"/>
          </a:solidFill>
        </p:grpSpPr>
        <p:sp>
          <p:nvSpPr>
            <p:cNvPr id="137" name="Freeform 2270">
              <a:extLst>
                <a:ext uri="{FF2B5EF4-FFF2-40B4-BE49-F238E27FC236}">
                  <a16:creationId xmlns:a16="http://schemas.microsoft.com/office/drawing/2014/main" id="{384576AE-7A9E-4799-D05B-280E40ECB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7842" y="1536701"/>
              <a:ext cx="38100" cy="90488"/>
            </a:xfrm>
            <a:custGeom>
              <a:avLst/>
              <a:gdLst>
                <a:gd name="T0" fmla="*/ 0 w 108"/>
                <a:gd name="T1" fmla="*/ 0 h 252"/>
                <a:gd name="T2" fmla="*/ 107 w 108"/>
                <a:gd name="T3" fmla="*/ 0 h 252"/>
                <a:gd name="T4" fmla="*/ 107 w 108"/>
                <a:gd name="T5" fmla="*/ 251 h 252"/>
                <a:gd name="T6" fmla="*/ 0 w 108"/>
                <a:gd name="T7" fmla="*/ 251 h 252"/>
                <a:gd name="T8" fmla="*/ 0 w 108"/>
                <a:gd name="T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252">
                  <a:moveTo>
                    <a:pt x="0" y="0"/>
                  </a:moveTo>
                  <a:lnTo>
                    <a:pt x="107" y="0"/>
                  </a:lnTo>
                  <a:lnTo>
                    <a:pt x="107" y="251"/>
                  </a:lnTo>
                  <a:lnTo>
                    <a:pt x="0" y="251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Freeform 2271">
              <a:extLst>
                <a:ext uri="{FF2B5EF4-FFF2-40B4-BE49-F238E27FC236}">
                  <a16:creationId xmlns:a16="http://schemas.microsoft.com/office/drawing/2014/main" id="{B14C4C40-2398-822F-30C8-FAED88508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2929" y="1536701"/>
              <a:ext cx="38100" cy="90488"/>
            </a:xfrm>
            <a:custGeom>
              <a:avLst/>
              <a:gdLst>
                <a:gd name="T0" fmla="*/ 0 w 107"/>
                <a:gd name="T1" fmla="*/ 0 h 252"/>
                <a:gd name="T2" fmla="*/ 106 w 107"/>
                <a:gd name="T3" fmla="*/ 0 h 252"/>
                <a:gd name="T4" fmla="*/ 106 w 107"/>
                <a:gd name="T5" fmla="*/ 251 h 252"/>
                <a:gd name="T6" fmla="*/ 0 w 107"/>
                <a:gd name="T7" fmla="*/ 251 h 252"/>
                <a:gd name="T8" fmla="*/ 0 w 107"/>
                <a:gd name="T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252">
                  <a:moveTo>
                    <a:pt x="0" y="0"/>
                  </a:moveTo>
                  <a:lnTo>
                    <a:pt x="106" y="0"/>
                  </a:lnTo>
                  <a:lnTo>
                    <a:pt x="106" y="251"/>
                  </a:lnTo>
                  <a:lnTo>
                    <a:pt x="0" y="251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Freeform 2272">
              <a:extLst>
                <a:ext uri="{FF2B5EF4-FFF2-40B4-BE49-F238E27FC236}">
                  <a16:creationId xmlns:a16="http://schemas.microsoft.com/office/drawing/2014/main" id="{E2FB937C-D1AD-C195-4623-0D2225BFBA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8017" y="1536701"/>
              <a:ext cx="38100" cy="90488"/>
            </a:xfrm>
            <a:custGeom>
              <a:avLst/>
              <a:gdLst>
                <a:gd name="T0" fmla="*/ 0 w 107"/>
                <a:gd name="T1" fmla="*/ 0 h 252"/>
                <a:gd name="T2" fmla="*/ 106 w 107"/>
                <a:gd name="T3" fmla="*/ 0 h 252"/>
                <a:gd name="T4" fmla="*/ 106 w 107"/>
                <a:gd name="T5" fmla="*/ 251 h 252"/>
                <a:gd name="T6" fmla="*/ 0 w 107"/>
                <a:gd name="T7" fmla="*/ 251 h 252"/>
                <a:gd name="T8" fmla="*/ 0 w 107"/>
                <a:gd name="T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252">
                  <a:moveTo>
                    <a:pt x="0" y="0"/>
                  </a:moveTo>
                  <a:lnTo>
                    <a:pt x="106" y="0"/>
                  </a:lnTo>
                  <a:lnTo>
                    <a:pt x="106" y="251"/>
                  </a:lnTo>
                  <a:lnTo>
                    <a:pt x="0" y="251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Freeform 2273">
              <a:extLst>
                <a:ext uri="{FF2B5EF4-FFF2-40B4-BE49-F238E27FC236}">
                  <a16:creationId xmlns:a16="http://schemas.microsoft.com/office/drawing/2014/main" id="{DCEE565F-83A3-163B-E0F8-DD353CAC2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7204" y="1639889"/>
              <a:ext cx="211138" cy="15875"/>
            </a:xfrm>
            <a:custGeom>
              <a:avLst/>
              <a:gdLst>
                <a:gd name="T0" fmla="*/ 0 w 586"/>
                <a:gd name="T1" fmla="*/ 0 h 45"/>
                <a:gd name="T2" fmla="*/ 585 w 586"/>
                <a:gd name="T3" fmla="*/ 0 h 45"/>
                <a:gd name="T4" fmla="*/ 585 w 586"/>
                <a:gd name="T5" fmla="*/ 44 h 45"/>
                <a:gd name="T6" fmla="*/ 0 w 586"/>
                <a:gd name="T7" fmla="*/ 44 h 45"/>
                <a:gd name="T8" fmla="*/ 0 w 586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6" h="45">
                  <a:moveTo>
                    <a:pt x="0" y="0"/>
                  </a:moveTo>
                  <a:lnTo>
                    <a:pt x="585" y="0"/>
                  </a:lnTo>
                  <a:lnTo>
                    <a:pt x="585" y="44"/>
                  </a:lnTo>
                  <a:lnTo>
                    <a:pt x="0" y="4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Freeform 2274">
              <a:extLst>
                <a:ext uri="{FF2B5EF4-FFF2-40B4-BE49-F238E27FC236}">
                  <a16:creationId xmlns:a16="http://schemas.microsoft.com/office/drawing/2014/main" id="{8DB37F1E-31E9-CE7C-A3B1-4BD643154E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5617" y="1514476"/>
              <a:ext cx="212725" cy="12700"/>
            </a:xfrm>
            <a:custGeom>
              <a:avLst/>
              <a:gdLst>
                <a:gd name="T0" fmla="*/ 0 w 593"/>
                <a:gd name="T1" fmla="*/ 0 h 35"/>
                <a:gd name="T2" fmla="*/ 592 w 593"/>
                <a:gd name="T3" fmla="*/ 0 h 35"/>
                <a:gd name="T4" fmla="*/ 592 w 593"/>
                <a:gd name="T5" fmla="*/ 34 h 35"/>
                <a:gd name="T6" fmla="*/ 0 w 593"/>
                <a:gd name="T7" fmla="*/ 34 h 35"/>
                <a:gd name="T8" fmla="*/ 0 w 593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3" h="35">
                  <a:moveTo>
                    <a:pt x="0" y="0"/>
                  </a:moveTo>
                  <a:lnTo>
                    <a:pt x="592" y="0"/>
                  </a:lnTo>
                  <a:lnTo>
                    <a:pt x="592" y="34"/>
                  </a:lnTo>
                  <a:lnTo>
                    <a:pt x="0" y="3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Freeform 2275">
              <a:extLst>
                <a:ext uri="{FF2B5EF4-FFF2-40B4-BE49-F238E27FC236}">
                  <a16:creationId xmlns:a16="http://schemas.microsoft.com/office/drawing/2014/main" id="{23D5E615-40B5-5574-0AD5-1097A6B527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4979" y="1665289"/>
              <a:ext cx="254000" cy="15875"/>
            </a:xfrm>
            <a:custGeom>
              <a:avLst/>
              <a:gdLst>
                <a:gd name="T0" fmla="*/ 0 w 705"/>
                <a:gd name="T1" fmla="*/ 0 h 46"/>
                <a:gd name="T2" fmla="*/ 704 w 705"/>
                <a:gd name="T3" fmla="*/ 0 h 46"/>
                <a:gd name="T4" fmla="*/ 704 w 705"/>
                <a:gd name="T5" fmla="*/ 45 h 46"/>
                <a:gd name="T6" fmla="*/ 0 w 705"/>
                <a:gd name="T7" fmla="*/ 45 h 46"/>
                <a:gd name="T8" fmla="*/ 0 w 7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5" h="46">
                  <a:moveTo>
                    <a:pt x="0" y="0"/>
                  </a:moveTo>
                  <a:lnTo>
                    <a:pt x="704" y="0"/>
                  </a:lnTo>
                  <a:lnTo>
                    <a:pt x="704" y="45"/>
                  </a:lnTo>
                  <a:lnTo>
                    <a:pt x="0" y="4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Freeform 2276">
              <a:extLst>
                <a:ext uri="{FF2B5EF4-FFF2-40B4-BE49-F238E27FC236}">
                  <a16:creationId xmlns:a16="http://schemas.microsoft.com/office/drawing/2014/main" id="{E462606D-0760-64F3-FB03-5D5A9FB51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5617" y="1446214"/>
              <a:ext cx="212725" cy="61912"/>
            </a:xfrm>
            <a:custGeom>
              <a:avLst/>
              <a:gdLst>
                <a:gd name="T0" fmla="*/ 0 w 590"/>
                <a:gd name="T1" fmla="*/ 173 h 174"/>
                <a:gd name="T2" fmla="*/ 589 w 590"/>
                <a:gd name="T3" fmla="*/ 173 h 174"/>
                <a:gd name="T4" fmla="*/ 295 w 590"/>
                <a:gd name="T5" fmla="*/ 0 h 174"/>
                <a:gd name="T6" fmla="*/ 0 w 590"/>
                <a:gd name="T7" fmla="*/ 17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0" h="174">
                  <a:moveTo>
                    <a:pt x="0" y="173"/>
                  </a:moveTo>
                  <a:lnTo>
                    <a:pt x="589" y="173"/>
                  </a:lnTo>
                  <a:lnTo>
                    <a:pt x="295" y="0"/>
                  </a:lnTo>
                  <a:lnTo>
                    <a:pt x="0" y="17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Freeform 2277">
              <a:extLst>
                <a:ext uri="{FF2B5EF4-FFF2-40B4-BE49-F238E27FC236}">
                  <a16:creationId xmlns:a16="http://schemas.microsoft.com/office/drawing/2014/main" id="{A833ECB8-2C93-38ED-5CF1-FE5FCBFD6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7042" y="1417639"/>
              <a:ext cx="271462" cy="95250"/>
            </a:xfrm>
            <a:custGeom>
              <a:avLst/>
              <a:gdLst>
                <a:gd name="T0" fmla="*/ 377 w 754"/>
                <a:gd name="T1" fmla="*/ 56 h 264"/>
                <a:gd name="T2" fmla="*/ 729 w 754"/>
                <a:gd name="T3" fmla="*/ 263 h 264"/>
                <a:gd name="T4" fmla="*/ 753 w 754"/>
                <a:gd name="T5" fmla="*/ 221 h 264"/>
                <a:gd name="T6" fmla="*/ 377 w 754"/>
                <a:gd name="T7" fmla="*/ 0 h 264"/>
                <a:gd name="T8" fmla="*/ 0 w 754"/>
                <a:gd name="T9" fmla="*/ 221 h 264"/>
                <a:gd name="T10" fmla="*/ 25 w 754"/>
                <a:gd name="T11" fmla="*/ 263 h 264"/>
                <a:gd name="T12" fmla="*/ 377 w 754"/>
                <a:gd name="T13" fmla="*/ 56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4" h="264">
                  <a:moveTo>
                    <a:pt x="377" y="56"/>
                  </a:moveTo>
                  <a:lnTo>
                    <a:pt x="729" y="263"/>
                  </a:lnTo>
                  <a:lnTo>
                    <a:pt x="753" y="221"/>
                  </a:lnTo>
                  <a:lnTo>
                    <a:pt x="377" y="0"/>
                  </a:lnTo>
                  <a:lnTo>
                    <a:pt x="0" y="221"/>
                  </a:lnTo>
                  <a:lnTo>
                    <a:pt x="25" y="263"/>
                  </a:lnTo>
                  <a:lnTo>
                    <a:pt x="377" y="5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5" name="TextBox 144">
            <a:extLst>
              <a:ext uri="{FF2B5EF4-FFF2-40B4-BE49-F238E27FC236}">
                <a16:creationId xmlns:a16="http://schemas.microsoft.com/office/drawing/2014/main" id="{B0BBF6DE-6E9C-F39E-B647-482B721C9417}"/>
              </a:ext>
            </a:extLst>
          </p:cNvPr>
          <p:cNvSpPr txBox="1"/>
          <p:nvPr/>
        </p:nvSpPr>
        <p:spPr>
          <a:xfrm flipH="1">
            <a:off x="7780048" y="1324881"/>
            <a:ext cx="2813049" cy="2153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sz="1400" b="1">
                <a:solidFill>
                  <a:schemeClr val="accent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Application &amp; Interface Security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733D0E10-238C-E542-6F0E-C7BE1CE86E23}"/>
              </a:ext>
            </a:extLst>
          </p:cNvPr>
          <p:cNvSpPr txBox="1"/>
          <p:nvPr/>
        </p:nvSpPr>
        <p:spPr>
          <a:xfrm flipH="1">
            <a:off x="8013276" y="1554797"/>
            <a:ext cx="1885295" cy="46154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en-US" sz="1000">
                <a:latin typeface="Arial" panose="020B0604020202020204" pitchFamily="34" charset="0"/>
              </a:rPr>
              <a:t>Dynamic Vulnerability Detection</a:t>
            </a:r>
          </a:p>
          <a:p>
            <a:r>
              <a:rPr lang="en-US" sz="1000">
                <a:latin typeface="Arial" panose="020B0604020202020204" pitchFamily="34" charset="0"/>
              </a:rPr>
              <a:t>Abuse &amp; Anomaly Detection</a:t>
            </a:r>
          </a:p>
          <a:p>
            <a:r>
              <a:rPr lang="en-US" sz="1000">
                <a:latin typeface="Arial" panose="020B0604020202020204" pitchFamily="34" charset="0"/>
              </a:rPr>
              <a:t>Intelligent Access Control 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66230A7A-6495-9926-53A3-62B8E52F9926}"/>
              </a:ext>
            </a:extLst>
          </p:cNvPr>
          <p:cNvSpPr txBox="1"/>
          <p:nvPr/>
        </p:nvSpPr>
        <p:spPr>
          <a:xfrm flipH="1">
            <a:off x="8759696" y="2537179"/>
            <a:ext cx="2091763" cy="46154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en-US" sz="1000">
                <a:latin typeface="Arial" panose="020B0604020202020204" pitchFamily="34" charset="0"/>
              </a:rPr>
              <a:t>Anomaly Detection in Data Access</a:t>
            </a:r>
          </a:p>
          <a:p>
            <a:r>
              <a:rPr lang="en-US" sz="1000">
                <a:latin typeface="Arial" panose="020B0604020202020204" pitchFamily="34" charset="0"/>
              </a:rPr>
              <a:t>AI-assisted Encryption Management</a:t>
            </a:r>
          </a:p>
          <a:p>
            <a:r>
              <a:rPr lang="en-US" sz="1000">
                <a:latin typeface="Arial" panose="020B0604020202020204" pitchFamily="34" charset="0"/>
              </a:rPr>
              <a:t>Secure Data Classification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70E49E80-E5CE-C89E-3117-72598DE03851}"/>
              </a:ext>
            </a:extLst>
          </p:cNvPr>
          <p:cNvSpPr txBox="1"/>
          <p:nvPr/>
        </p:nvSpPr>
        <p:spPr>
          <a:xfrm flipH="1">
            <a:off x="8706487" y="2307785"/>
            <a:ext cx="2813049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400" b="1">
                <a:solidFill>
                  <a:schemeClr val="accent6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Data Security &amp; Cryptography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369BBDCD-323D-26AE-85D9-F2235D80CAE9}"/>
              </a:ext>
            </a:extLst>
          </p:cNvPr>
          <p:cNvSpPr txBox="1"/>
          <p:nvPr/>
        </p:nvSpPr>
        <p:spPr>
          <a:xfrm flipH="1">
            <a:off x="8948602" y="3682210"/>
            <a:ext cx="2217740" cy="46166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en-US" sz="1000">
                <a:latin typeface="+mj-lt"/>
              </a:rPr>
              <a:t>Predictive Failure Analysis</a:t>
            </a:r>
          </a:p>
          <a:p>
            <a:r>
              <a:rPr lang="en-US" sz="1000">
                <a:latin typeface="+mj-lt"/>
              </a:rPr>
              <a:t>Automated Recovery Planning</a:t>
            </a:r>
          </a:p>
          <a:p>
            <a:r>
              <a:rPr lang="en-US" sz="1000">
                <a:latin typeface="+mj-lt"/>
              </a:rPr>
              <a:t>Real-time Impact Assessment 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76467640-FB68-6EDD-BAB0-1628D860B9A1}"/>
              </a:ext>
            </a:extLst>
          </p:cNvPr>
          <p:cNvSpPr txBox="1"/>
          <p:nvPr/>
        </p:nvSpPr>
        <p:spPr>
          <a:xfrm flipH="1">
            <a:off x="8728490" y="3473902"/>
            <a:ext cx="2813049" cy="2153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sz="1400" b="1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Resilience &amp; Disaster Recovery</a:t>
            </a:r>
          </a:p>
        </p:txBody>
      </p:sp>
      <p:pic>
        <p:nvPicPr>
          <p:cNvPr id="151" name="Graphic 150" descr="Blockchain with solid fill">
            <a:extLst>
              <a:ext uri="{FF2B5EF4-FFF2-40B4-BE49-F238E27FC236}">
                <a16:creationId xmlns:a16="http://schemas.microsoft.com/office/drawing/2014/main" id="{6A2957A3-80B7-2FED-1C94-01453EC1D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69014" y="3623648"/>
            <a:ext cx="312354" cy="312354"/>
          </a:xfrm>
          <a:prstGeom prst="rect">
            <a:avLst/>
          </a:prstGeom>
        </p:spPr>
      </p:pic>
      <p:sp>
        <p:nvSpPr>
          <p:cNvPr id="152" name="TextBox 151">
            <a:extLst>
              <a:ext uri="{FF2B5EF4-FFF2-40B4-BE49-F238E27FC236}">
                <a16:creationId xmlns:a16="http://schemas.microsoft.com/office/drawing/2014/main" id="{6C75A1A7-2B65-9148-0EA0-55BA225195A9}"/>
              </a:ext>
            </a:extLst>
          </p:cNvPr>
          <p:cNvSpPr txBox="1"/>
          <p:nvPr/>
        </p:nvSpPr>
        <p:spPr>
          <a:xfrm flipH="1">
            <a:off x="8551973" y="4829581"/>
            <a:ext cx="2023971" cy="46154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en-US" sz="1000">
                <a:latin typeface="+mj-lt"/>
              </a:rPr>
              <a:t>Automated Penetration Testing</a:t>
            </a:r>
          </a:p>
          <a:p>
            <a:r>
              <a:rPr lang="en-US" sz="1000">
                <a:latin typeface="+mj-lt"/>
              </a:rPr>
              <a:t>AI-Driven Red Teaming</a:t>
            </a:r>
          </a:p>
          <a:p>
            <a:r>
              <a:rPr lang="en-US" sz="1000">
                <a:latin typeface="+mj-lt"/>
              </a:rPr>
              <a:t>Threat Modeling &amp; Risk Forecasting 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11143F4C-87B9-2DB0-0539-57A7654526B0}"/>
              </a:ext>
            </a:extLst>
          </p:cNvPr>
          <p:cNvSpPr txBox="1"/>
          <p:nvPr/>
        </p:nvSpPr>
        <p:spPr>
          <a:xfrm flipH="1">
            <a:off x="8528012" y="4597920"/>
            <a:ext cx="2813049" cy="2153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400" b="1">
                <a:solidFill>
                  <a:schemeClr val="accent5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Testing &amp; Threat Simulation</a:t>
            </a:r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0C43072D-22F2-A35F-CFBB-231ECAAD21C8}"/>
              </a:ext>
            </a:extLst>
          </p:cNvPr>
          <p:cNvGrpSpPr/>
          <p:nvPr/>
        </p:nvGrpSpPr>
        <p:grpSpPr>
          <a:xfrm>
            <a:off x="3869136" y="4595513"/>
            <a:ext cx="641350" cy="584200"/>
            <a:chOff x="3387507" y="4826740"/>
            <a:chExt cx="641350" cy="584200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F1A4E054-7203-835B-6AB4-90CEDD2D6286}"/>
                </a:ext>
              </a:extLst>
            </p:cNvPr>
            <p:cNvGrpSpPr/>
            <p:nvPr/>
          </p:nvGrpSpPr>
          <p:grpSpPr>
            <a:xfrm>
              <a:off x="3387507" y="4826740"/>
              <a:ext cx="641350" cy="584200"/>
              <a:chOff x="1755235" y="1372395"/>
              <a:chExt cx="641350" cy="584200"/>
            </a:xfrm>
          </p:grpSpPr>
          <p:sp>
            <p:nvSpPr>
              <p:cNvPr id="157" name="Freeform 2122">
                <a:extLst>
                  <a:ext uri="{FF2B5EF4-FFF2-40B4-BE49-F238E27FC236}">
                    <a16:creationId xmlns:a16="http://schemas.microsoft.com/office/drawing/2014/main" id="{5947DE31-A82C-D428-938C-69D1BE2325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5235" y="1372395"/>
                <a:ext cx="641350" cy="584200"/>
              </a:xfrm>
              <a:custGeom>
                <a:avLst/>
                <a:gdLst>
                  <a:gd name="T0" fmla="*/ 1464 w 1782"/>
                  <a:gd name="T1" fmla="*/ 237 h 1624"/>
                  <a:gd name="T2" fmla="*/ 890 w 1782"/>
                  <a:gd name="T3" fmla="*/ 0 h 1624"/>
                  <a:gd name="T4" fmla="*/ 317 w 1782"/>
                  <a:gd name="T5" fmla="*/ 237 h 1624"/>
                  <a:gd name="T6" fmla="*/ 317 w 1782"/>
                  <a:gd name="T7" fmla="*/ 1384 h 1624"/>
                  <a:gd name="T8" fmla="*/ 890 w 1782"/>
                  <a:gd name="T9" fmla="*/ 1623 h 1624"/>
                  <a:gd name="T10" fmla="*/ 1464 w 1782"/>
                  <a:gd name="T11" fmla="*/ 1384 h 1624"/>
                  <a:gd name="T12" fmla="*/ 1464 w 1782"/>
                  <a:gd name="T13" fmla="*/ 237 h 1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82" h="1624">
                    <a:moveTo>
                      <a:pt x="1464" y="237"/>
                    </a:moveTo>
                    <a:cubicBezTo>
                      <a:pt x="1311" y="84"/>
                      <a:pt x="1107" y="0"/>
                      <a:pt x="890" y="0"/>
                    </a:cubicBezTo>
                    <a:cubicBezTo>
                      <a:pt x="674" y="0"/>
                      <a:pt x="470" y="84"/>
                      <a:pt x="317" y="237"/>
                    </a:cubicBezTo>
                    <a:cubicBezTo>
                      <a:pt x="0" y="554"/>
                      <a:pt x="0" y="1068"/>
                      <a:pt x="317" y="1384"/>
                    </a:cubicBezTo>
                    <a:cubicBezTo>
                      <a:pt x="470" y="1538"/>
                      <a:pt x="674" y="1623"/>
                      <a:pt x="890" y="1623"/>
                    </a:cubicBezTo>
                    <a:cubicBezTo>
                      <a:pt x="1107" y="1623"/>
                      <a:pt x="1311" y="1538"/>
                      <a:pt x="1464" y="1384"/>
                    </a:cubicBezTo>
                    <a:cubicBezTo>
                      <a:pt x="1781" y="1068"/>
                      <a:pt x="1781" y="554"/>
                      <a:pt x="1464" y="237"/>
                    </a:cubicBezTo>
                  </a:path>
                </a:pathLst>
              </a:custGeom>
              <a:solidFill>
                <a:srgbClr val="5A1D2E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" name="Freeform 2122">
                <a:extLst>
                  <a:ext uri="{FF2B5EF4-FFF2-40B4-BE49-F238E27FC236}">
                    <a16:creationId xmlns:a16="http://schemas.microsoft.com/office/drawing/2014/main" id="{B01008AB-5DE4-5ADE-B71D-1649F9A9C0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0322" y="1431659"/>
                <a:ext cx="511082" cy="458260"/>
              </a:xfrm>
              <a:custGeom>
                <a:avLst/>
                <a:gdLst>
                  <a:gd name="T0" fmla="*/ 1464 w 1782"/>
                  <a:gd name="T1" fmla="*/ 237 h 1624"/>
                  <a:gd name="T2" fmla="*/ 890 w 1782"/>
                  <a:gd name="T3" fmla="*/ 0 h 1624"/>
                  <a:gd name="T4" fmla="*/ 317 w 1782"/>
                  <a:gd name="T5" fmla="*/ 237 h 1624"/>
                  <a:gd name="T6" fmla="*/ 317 w 1782"/>
                  <a:gd name="T7" fmla="*/ 1384 h 1624"/>
                  <a:gd name="T8" fmla="*/ 890 w 1782"/>
                  <a:gd name="T9" fmla="*/ 1623 h 1624"/>
                  <a:gd name="T10" fmla="*/ 1464 w 1782"/>
                  <a:gd name="T11" fmla="*/ 1384 h 1624"/>
                  <a:gd name="T12" fmla="*/ 1464 w 1782"/>
                  <a:gd name="T13" fmla="*/ 237 h 1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82" h="1624">
                    <a:moveTo>
                      <a:pt x="1464" y="237"/>
                    </a:moveTo>
                    <a:cubicBezTo>
                      <a:pt x="1311" y="84"/>
                      <a:pt x="1107" y="0"/>
                      <a:pt x="890" y="0"/>
                    </a:cubicBezTo>
                    <a:cubicBezTo>
                      <a:pt x="674" y="0"/>
                      <a:pt x="470" y="84"/>
                      <a:pt x="317" y="237"/>
                    </a:cubicBezTo>
                    <a:cubicBezTo>
                      <a:pt x="0" y="554"/>
                      <a:pt x="0" y="1068"/>
                      <a:pt x="317" y="1384"/>
                    </a:cubicBezTo>
                    <a:cubicBezTo>
                      <a:pt x="470" y="1538"/>
                      <a:pt x="674" y="1623"/>
                      <a:pt x="890" y="1623"/>
                    </a:cubicBezTo>
                    <a:cubicBezTo>
                      <a:pt x="1107" y="1623"/>
                      <a:pt x="1311" y="1538"/>
                      <a:pt x="1464" y="1384"/>
                    </a:cubicBezTo>
                    <a:cubicBezTo>
                      <a:pt x="1781" y="1068"/>
                      <a:pt x="1781" y="554"/>
                      <a:pt x="1464" y="23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56" name="Graphic 155" descr="Robot with solid fill">
              <a:extLst>
                <a:ext uri="{FF2B5EF4-FFF2-40B4-BE49-F238E27FC236}">
                  <a16:creationId xmlns:a16="http://schemas.microsoft.com/office/drawing/2014/main" id="{1CD76AFE-E703-915A-8980-F17FF1858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522970" y="4920686"/>
              <a:ext cx="365760" cy="365760"/>
            </a:xfrm>
            <a:prstGeom prst="rect">
              <a:avLst/>
            </a:prstGeom>
          </p:spPr>
        </p:pic>
      </p:grpSp>
      <p:sp>
        <p:nvSpPr>
          <p:cNvPr id="159" name="TextBox 158">
            <a:extLst>
              <a:ext uri="{FF2B5EF4-FFF2-40B4-BE49-F238E27FC236}">
                <a16:creationId xmlns:a16="http://schemas.microsoft.com/office/drawing/2014/main" id="{F3BCE663-494E-23A0-FA17-BF66C36D1C1F}"/>
              </a:ext>
            </a:extLst>
          </p:cNvPr>
          <p:cNvSpPr txBox="1"/>
          <p:nvPr/>
        </p:nvSpPr>
        <p:spPr>
          <a:xfrm flipH="1">
            <a:off x="7683746" y="6095078"/>
            <a:ext cx="2706542" cy="46154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en-US" sz="1000">
                <a:latin typeface="+mj-lt"/>
              </a:rPr>
              <a:t>Intelligent Phishing Detection &amp; Simulation</a:t>
            </a:r>
          </a:p>
          <a:p>
            <a:r>
              <a:rPr lang="en-US" sz="1000">
                <a:latin typeface="+mj-lt"/>
              </a:rPr>
              <a:t>Automated Incident Triage &amp; Playbooks</a:t>
            </a:r>
          </a:p>
          <a:p>
            <a:r>
              <a:rPr lang="en-US" sz="1000">
                <a:latin typeface="+mj-lt"/>
              </a:rPr>
              <a:t>Real-Time User Behavior Feedback 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6E06E000-F7ED-77AA-F897-3F196D16A95A}"/>
              </a:ext>
            </a:extLst>
          </p:cNvPr>
          <p:cNvSpPr txBox="1"/>
          <p:nvPr/>
        </p:nvSpPr>
        <p:spPr>
          <a:xfrm flipH="1">
            <a:off x="7539390" y="5850629"/>
            <a:ext cx="2813049" cy="2153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sz="1400" b="1">
                <a:solidFill>
                  <a:srgbClr val="595959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Awareness &amp; Incident Response</a:t>
            </a:r>
          </a:p>
        </p:txBody>
      </p:sp>
      <p:pic>
        <p:nvPicPr>
          <p:cNvPr id="161" name="Graphic 160" descr="Bug under magnifying glass with solid fill">
            <a:extLst>
              <a:ext uri="{FF2B5EF4-FFF2-40B4-BE49-F238E27FC236}">
                <a16:creationId xmlns:a16="http://schemas.microsoft.com/office/drawing/2014/main" id="{EDFD6E07-CBAF-F113-1585-CBA6583A25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90084" y="4710294"/>
            <a:ext cx="381776" cy="381776"/>
          </a:xfrm>
          <a:prstGeom prst="rect">
            <a:avLst/>
          </a:prstGeom>
        </p:spPr>
      </p:pic>
      <p:pic>
        <p:nvPicPr>
          <p:cNvPr id="162" name="Graphic 161" descr="Eye Scan with solid fill">
            <a:extLst>
              <a:ext uri="{FF2B5EF4-FFF2-40B4-BE49-F238E27FC236}">
                <a16:creationId xmlns:a16="http://schemas.microsoft.com/office/drawing/2014/main" id="{D5F5E459-8B95-C1A8-5F61-16C8FA00A3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98334" y="5619792"/>
            <a:ext cx="384048" cy="384048"/>
          </a:xfrm>
          <a:prstGeom prst="rect">
            <a:avLst/>
          </a:prstGeom>
        </p:spPr>
      </p:pic>
      <p:sp>
        <p:nvSpPr>
          <p:cNvPr id="163" name="TextBox 162">
            <a:extLst>
              <a:ext uri="{FF2B5EF4-FFF2-40B4-BE49-F238E27FC236}">
                <a16:creationId xmlns:a16="http://schemas.microsoft.com/office/drawing/2014/main" id="{447D2076-34D9-F9B4-E182-C4A286EC3F9F}"/>
              </a:ext>
            </a:extLst>
          </p:cNvPr>
          <p:cNvSpPr txBox="1"/>
          <p:nvPr/>
        </p:nvSpPr>
        <p:spPr>
          <a:xfrm>
            <a:off x="2992105" y="6093176"/>
            <a:ext cx="1989809" cy="46154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en-US" sz="1000">
                <a:ea typeface="Lato Light" panose="020F0502020204030203" pitchFamily="34" charset="0"/>
                <a:cs typeface="Lato Light" panose="020F0502020204030203" pitchFamily="34" charset="0"/>
              </a:rPr>
              <a:t>Automated Compliance Monitoring</a:t>
            </a:r>
          </a:p>
          <a:p>
            <a:pPr algn="r"/>
            <a:r>
              <a:rPr lang="en-US" sz="1000">
                <a:ea typeface="Lato Light" panose="020F0502020204030203" pitchFamily="34" charset="0"/>
                <a:cs typeface="Lato Light" panose="020F0502020204030203" pitchFamily="34" charset="0"/>
              </a:rPr>
              <a:t>Risk Prediction &amp; Prioritization</a:t>
            </a:r>
          </a:p>
          <a:p>
            <a:pPr algn="r"/>
            <a:r>
              <a:rPr lang="en-US" sz="1000">
                <a:ea typeface="Lato Light" panose="020F0502020204030203" pitchFamily="34" charset="0"/>
                <a:cs typeface="Lato Light" panose="020F0502020204030203" pitchFamily="34" charset="0"/>
              </a:rPr>
              <a:t>Smart Audit &amp; Reporting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150EE770-6876-649D-A665-8ED776CF0E2D}"/>
              </a:ext>
            </a:extLst>
          </p:cNvPr>
          <p:cNvSpPr txBox="1"/>
          <p:nvPr/>
        </p:nvSpPr>
        <p:spPr>
          <a:xfrm>
            <a:off x="1725309" y="5844852"/>
            <a:ext cx="3354279" cy="2153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4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Governance, Risk &amp; Compliance (GRC)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46AB35AF-FA09-DF95-A5D8-BFE2E5A408B0}"/>
              </a:ext>
            </a:extLst>
          </p:cNvPr>
          <p:cNvSpPr txBox="1"/>
          <p:nvPr/>
        </p:nvSpPr>
        <p:spPr>
          <a:xfrm>
            <a:off x="2198398" y="4800374"/>
            <a:ext cx="1655064" cy="46154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en-US" sz="1000">
                <a:ea typeface="Lato Light" panose="020F0502020204030203" pitchFamily="34" charset="0"/>
                <a:cs typeface="Lato Light" panose="020F0502020204030203" pitchFamily="34" charset="0"/>
              </a:rPr>
              <a:t>Defense-in-Depth Design</a:t>
            </a:r>
          </a:p>
          <a:p>
            <a:pPr algn="r"/>
            <a:r>
              <a:rPr lang="en-US" sz="1000">
                <a:ea typeface="Lato Light" panose="020F0502020204030203" pitchFamily="34" charset="0"/>
                <a:cs typeface="Lato Light" panose="020F0502020204030203" pitchFamily="34" charset="0"/>
              </a:rPr>
              <a:t>Model and Data Integrity</a:t>
            </a:r>
          </a:p>
          <a:p>
            <a:pPr algn="r"/>
            <a:r>
              <a:rPr lang="en-US" sz="1000">
                <a:ea typeface="Lato Light" panose="020F0502020204030203" pitchFamily="34" charset="0"/>
                <a:cs typeface="Lato Light" panose="020F0502020204030203" pitchFamily="34" charset="0"/>
              </a:rPr>
              <a:t>Secure Deployment Pipeline 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5E20EEE0-B985-0DBD-09ED-27C663BDDD93}"/>
              </a:ext>
            </a:extLst>
          </p:cNvPr>
          <p:cNvSpPr txBox="1"/>
          <p:nvPr/>
        </p:nvSpPr>
        <p:spPr>
          <a:xfrm>
            <a:off x="1276230" y="4586323"/>
            <a:ext cx="2813049" cy="2153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400" b="1">
                <a:solidFill>
                  <a:schemeClr val="accent5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Secure AI System Architecture</a:t>
            </a:r>
          </a:p>
        </p:txBody>
      </p: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C5A9BA10-BBFD-28BB-E5D0-04BB35C81D11}"/>
              </a:ext>
            </a:extLst>
          </p:cNvPr>
          <p:cNvGrpSpPr/>
          <p:nvPr/>
        </p:nvGrpSpPr>
        <p:grpSpPr>
          <a:xfrm>
            <a:off x="689086" y="3464867"/>
            <a:ext cx="3772906" cy="678886"/>
            <a:chOff x="133201" y="3660464"/>
            <a:chExt cx="3772906" cy="678886"/>
          </a:xfrm>
        </p:grpSpPr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1F44F9B3-E231-E368-7D6B-7E85689BE4CA}"/>
                </a:ext>
              </a:extLst>
            </p:cNvPr>
            <p:cNvCxnSpPr>
              <a:cxnSpLocks/>
              <a:stCxn id="97" idx="2"/>
            </p:cNvCxnSpPr>
            <p:nvPr/>
          </p:nvCxnSpPr>
          <p:spPr>
            <a:xfrm flipH="1">
              <a:off x="3502227" y="3991325"/>
              <a:ext cx="403880" cy="0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FD0A0B89-15F4-BCA8-0FC2-06324B1C14EC}"/>
                </a:ext>
              </a:extLst>
            </p:cNvPr>
            <p:cNvGrpSpPr/>
            <p:nvPr/>
          </p:nvGrpSpPr>
          <p:grpSpPr>
            <a:xfrm>
              <a:off x="133201" y="3660464"/>
              <a:ext cx="3384950" cy="678886"/>
              <a:chOff x="133201" y="3660464"/>
              <a:chExt cx="3384950" cy="678886"/>
            </a:xfrm>
          </p:grpSpPr>
          <p:sp>
            <p:nvSpPr>
              <p:cNvPr id="170" name="Freeform 2122">
                <a:extLst>
                  <a:ext uri="{FF2B5EF4-FFF2-40B4-BE49-F238E27FC236}">
                    <a16:creationId xmlns:a16="http://schemas.microsoft.com/office/drawing/2014/main" id="{8603ADAC-8D3D-C57F-44D8-9B121AF4F5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6801" y="3745583"/>
                <a:ext cx="641350" cy="584200"/>
              </a:xfrm>
              <a:custGeom>
                <a:avLst/>
                <a:gdLst>
                  <a:gd name="T0" fmla="*/ 1464 w 1782"/>
                  <a:gd name="T1" fmla="*/ 237 h 1624"/>
                  <a:gd name="T2" fmla="*/ 890 w 1782"/>
                  <a:gd name="T3" fmla="*/ 0 h 1624"/>
                  <a:gd name="T4" fmla="*/ 317 w 1782"/>
                  <a:gd name="T5" fmla="*/ 237 h 1624"/>
                  <a:gd name="T6" fmla="*/ 317 w 1782"/>
                  <a:gd name="T7" fmla="*/ 1384 h 1624"/>
                  <a:gd name="T8" fmla="*/ 890 w 1782"/>
                  <a:gd name="T9" fmla="*/ 1623 h 1624"/>
                  <a:gd name="T10" fmla="*/ 1464 w 1782"/>
                  <a:gd name="T11" fmla="*/ 1384 h 1624"/>
                  <a:gd name="T12" fmla="*/ 1464 w 1782"/>
                  <a:gd name="T13" fmla="*/ 237 h 1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82" h="1624">
                    <a:moveTo>
                      <a:pt x="1464" y="237"/>
                    </a:moveTo>
                    <a:cubicBezTo>
                      <a:pt x="1311" y="84"/>
                      <a:pt x="1107" y="0"/>
                      <a:pt x="890" y="0"/>
                    </a:cubicBezTo>
                    <a:cubicBezTo>
                      <a:pt x="674" y="0"/>
                      <a:pt x="470" y="84"/>
                      <a:pt x="317" y="237"/>
                    </a:cubicBezTo>
                    <a:cubicBezTo>
                      <a:pt x="0" y="554"/>
                      <a:pt x="0" y="1068"/>
                      <a:pt x="317" y="1384"/>
                    </a:cubicBezTo>
                    <a:cubicBezTo>
                      <a:pt x="470" y="1538"/>
                      <a:pt x="674" y="1623"/>
                      <a:pt x="890" y="1623"/>
                    </a:cubicBezTo>
                    <a:cubicBezTo>
                      <a:pt x="1107" y="1623"/>
                      <a:pt x="1311" y="1538"/>
                      <a:pt x="1464" y="1384"/>
                    </a:cubicBezTo>
                    <a:cubicBezTo>
                      <a:pt x="1781" y="1068"/>
                      <a:pt x="1781" y="554"/>
                      <a:pt x="1464" y="237"/>
                    </a:cubicBezTo>
                  </a:path>
                </a:pathLst>
              </a:custGeom>
              <a:solidFill>
                <a:srgbClr val="2B6A2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" name="Freeform 2122">
                <a:extLst>
                  <a:ext uri="{FF2B5EF4-FFF2-40B4-BE49-F238E27FC236}">
                    <a16:creationId xmlns:a16="http://schemas.microsoft.com/office/drawing/2014/main" id="{82D59A48-80DF-8D69-242B-C7EAFD5DB9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1888" y="3804847"/>
                <a:ext cx="511082" cy="458260"/>
              </a:xfrm>
              <a:custGeom>
                <a:avLst/>
                <a:gdLst>
                  <a:gd name="T0" fmla="*/ 1464 w 1782"/>
                  <a:gd name="T1" fmla="*/ 237 h 1624"/>
                  <a:gd name="T2" fmla="*/ 890 w 1782"/>
                  <a:gd name="T3" fmla="*/ 0 h 1624"/>
                  <a:gd name="T4" fmla="*/ 317 w 1782"/>
                  <a:gd name="T5" fmla="*/ 237 h 1624"/>
                  <a:gd name="T6" fmla="*/ 317 w 1782"/>
                  <a:gd name="T7" fmla="*/ 1384 h 1624"/>
                  <a:gd name="T8" fmla="*/ 890 w 1782"/>
                  <a:gd name="T9" fmla="*/ 1623 h 1624"/>
                  <a:gd name="T10" fmla="*/ 1464 w 1782"/>
                  <a:gd name="T11" fmla="*/ 1384 h 1624"/>
                  <a:gd name="T12" fmla="*/ 1464 w 1782"/>
                  <a:gd name="T13" fmla="*/ 237 h 1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82" h="1624">
                    <a:moveTo>
                      <a:pt x="1464" y="237"/>
                    </a:moveTo>
                    <a:cubicBezTo>
                      <a:pt x="1311" y="84"/>
                      <a:pt x="1107" y="0"/>
                      <a:pt x="890" y="0"/>
                    </a:cubicBezTo>
                    <a:cubicBezTo>
                      <a:pt x="674" y="0"/>
                      <a:pt x="470" y="84"/>
                      <a:pt x="317" y="237"/>
                    </a:cubicBezTo>
                    <a:cubicBezTo>
                      <a:pt x="0" y="554"/>
                      <a:pt x="0" y="1068"/>
                      <a:pt x="317" y="1384"/>
                    </a:cubicBezTo>
                    <a:cubicBezTo>
                      <a:pt x="470" y="1538"/>
                      <a:pt x="674" y="1623"/>
                      <a:pt x="890" y="1623"/>
                    </a:cubicBezTo>
                    <a:cubicBezTo>
                      <a:pt x="1107" y="1623"/>
                      <a:pt x="1311" y="1538"/>
                      <a:pt x="1464" y="1384"/>
                    </a:cubicBezTo>
                    <a:cubicBezTo>
                      <a:pt x="1781" y="1068"/>
                      <a:pt x="1781" y="554"/>
                      <a:pt x="1464" y="23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C8AC2C5E-9F8A-434A-F523-7A4EF8A20A1B}"/>
                  </a:ext>
                </a:extLst>
              </p:cNvPr>
              <p:cNvSpPr txBox="1"/>
              <p:nvPr/>
            </p:nvSpPr>
            <p:spPr>
              <a:xfrm>
                <a:off x="1116789" y="3877805"/>
                <a:ext cx="1729772" cy="461545"/>
              </a:xfrm>
              <a:prstGeom prst="rect">
                <a:avLst/>
              </a:prstGeom>
              <a:noFill/>
            </p:spPr>
            <p:txBody>
              <a:bodyPr wrap="square" lIns="0" tIns="0" rIns="0" bIns="0" anchor="ctr">
                <a:spAutoFit/>
              </a:bodyPr>
              <a:lstStyle/>
              <a:p>
                <a:pPr algn="r"/>
                <a:r>
                  <a:rPr lang="en-US" sz="1000">
                    <a:ea typeface="Lato Light" panose="020F0502020204030203" pitchFamily="34" charset="0"/>
                    <a:cs typeface="Lato Light" panose="020F0502020204030203" pitchFamily="34" charset="0"/>
                  </a:rPr>
                  <a:t>Intelligent Alert Triage</a:t>
                </a:r>
              </a:p>
              <a:p>
                <a:pPr algn="r"/>
                <a:r>
                  <a:rPr lang="en-US" sz="1000">
                    <a:ea typeface="Lato Light" panose="020F0502020204030203" pitchFamily="34" charset="0"/>
                    <a:cs typeface="Lato Light" panose="020F0502020204030203" pitchFamily="34" charset="0"/>
                  </a:rPr>
                  <a:t>Automated Incident Response</a:t>
                </a:r>
              </a:p>
              <a:p>
                <a:pPr algn="r"/>
                <a:r>
                  <a:rPr lang="en-US" sz="1000">
                    <a:ea typeface="Lato Light" panose="020F0502020204030203" pitchFamily="34" charset="0"/>
                    <a:cs typeface="Lato Light" panose="020F0502020204030203" pitchFamily="34" charset="0"/>
                  </a:rPr>
                  <a:t>Real-time Threat Correlation</a:t>
                </a:r>
              </a:p>
            </p:txBody>
          </p:sp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47C38F2C-0566-ADAA-4119-7021F91CDFC6}"/>
                  </a:ext>
                </a:extLst>
              </p:cNvPr>
              <p:cNvSpPr txBox="1"/>
              <p:nvPr/>
            </p:nvSpPr>
            <p:spPr>
              <a:xfrm>
                <a:off x="133201" y="3660464"/>
                <a:ext cx="2988093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r>
                  <a:rPr lang="en-US" sz="1400" b="1">
                    <a:solidFill>
                      <a:schemeClr val="accent2"/>
                    </a:solidFill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Monitoring &amp; Security Operations</a:t>
                </a:r>
              </a:p>
            </p:txBody>
          </p:sp>
          <p:grpSp>
            <p:nvGrpSpPr>
              <p:cNvPr id="174" name="Graphic 3">
                <a:extLst>
                  <a:ext uri="{FF2B5EF4-FFF2-40B4-BE49-F238E27FC236}">
                    <a16:creationId xmlns:a16="http://schemas.microsoft.com/office/drawing/2014/main" id="{2855B763-63D7-05C4-8BDD-C00CA87253B2}"/>
                  </a:ext>
                </a:extLst>
              </p:cNvPr>
              <p:cNvGrpSpPr/>
              <p:nvPr/>
            </p:nvGrpSpPr>
            <p:grpSpPr>
              <a:xfrm>
                <a:off x="3043038" y="3885089"/>
                <a:ext cx="292608" cy="292608"/>
                <a:chOff x="757301" y="1518761"/>
                <a:chExt cx="476376" cy="481869"/>
              </a:xfrm>
              <a:solidFill>
                <a:srgbClr val="23561D"/>
              </a:solidFill>
            </p:grpSpPr>
            <p:sp>
              <p:nvSpPr>
                <p:cNvPr id="175" name="Freeform 198">
                  <a:extLst>
                    <a:ext uri="{FF2B5EF4-FFF2-40B4-BE49-F238E27FC236}">
                      <a16:creationId xmlns:a16="http://schemas.microsoft.com/office/drawing/2014/main" id="{209793D8-360B-B76C-E917-A5182CADF504}"/>
                    </a:ext>
                  </a:extLst>
                </p:cNvPr>
                <p:cNvSpPr/>
                <p:nvPr/>
              </p:nvSpPr>
              <p:spPr>
                <a:xfrm>
                  <a:off x="757301" y="1518761"/>
                  <a:ext cx="298889" cy="481869"/>
                </a:xfrm>
                <a:custGeom>
                  <a:avLst/>
                  <a:gdLst>
                    <a:gd name="connsiteX0" fmla="*/ 148082 w 298889"/>
                    <a:gd name="connsiteY0" fmla="*/ 481743 h 481869"/>
                    <a:gd name="connsiteX1" fmla="*/ 145288 w 298889"/>
                    <a:gd name="connsiteY1" fmla="*/ 480981 h 481869"/>
                    <a:gd name="connsiteX2" fmla="*/ 18034 w 298889"/>
                    <a:gd name="connsiteY2" fmla="*/ 348393 h 481869"/>
                    <a:gd name="connsiteX3" fmla="*/ 17780 w 298889"/>
                    <a:gd name="connsiteY3" fmla="*/ 348012 h 481869"/>
                    <a:gd name="connsiteX4" fmla="*/ 0 w 298889"/>
                    <a:gd name="connsiteY4" fmla="*/ 267621 h 481869"/>
                    <a:gd name="connsiteX5" fmla="*/ 0 w 298889"/>
                    <a:gd name="connsiteY5" fmla="*/ 59722 h 481869"/>
                    <a:gd name="connsiteX6" fmla="*/ 5588 w 298889"/>
                    <a:gd name="connsiteY6" fmla="*/ 54134 h 481869"/>
                    <a:gd name="connsiteX7" fmla="*/ 207518 w 298889"/>
                    <a:gd name="connsiteY7" fmla="*/ 1048 h 481869"/>
                    <a:gd name="connsiteX8" fmla="*/ 213868 w 298889"/>
                    <a:gd name="connsiteY8" fmla="*/ 1048 h 481869"/>
                    <a:gd name="connsiteX9" fmla="*/ 294894 w 298889"/>
                    <a:gd name="connsiteY9" fmla="*/ 38005 h 481869"/>
                    <a:gd name="connsiteX10" fmla="*/ 298704 w 298889"/>
                    <a:gd name="connsiteY10" fmla="*/ 44863 h 481869"/>
                    <a:gd name="connsiteX11" fmla="*/ 291846 w 298889"/>
                    <a:gd name="connsiteY11" fmla="*/ 48673 h 481869"/>
                    <a:gd name="connsiteX12" fmla="*/ 210693 w 298889"/>
                    <a:gd name="connsiteY12" fmla="*/ 12351 h 481869"/>
                    <a:gd name="connsiteX13" fmla="*/ 11049 w 298889"/>
                    <a:gd name="connsiteY13" fmla="*/ 65183 h 481869"/>
                    <a:gd name="connsiteX14" fmla="*/ 11049 w 298889"/>
                    <a:gd name="connsiteY14" fmla="*/ 267621 h 481869"/>
                    <a:gd name="connsiteX15" fmla="*/ 27559 w 298889"/>
                    <a:gd name="connsiteY15" fmla="*/ 343059 h 481869"/>
                    <a:gd name="connsiteX16" fmla="*/ 27813 w 298889"/>
                    <a:gd name="connsiteY16" fmla="*/ 343440 h 481869"/>
                    <a:gd name="connsiteX17" fmla="*/ 150876 w 298889"/>
                    <a:gd name="connsiteY17" fmla="*/ 471583 h 481869"/>
                    <a:gd name="connsiteX18" fmla="*/ 152781 w 298889"/>
                    <a:gd name="connsiteY18" fmla="*/ 479203 h 481869"/>
                    <a:gd name="connsiteX19" fmla="*/ 148082 w 298889"/>
                    <a:gd name="connsiteY19" fmla="*/ 481870 h 481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98889" h="481869">
                      <a:moveTo>
                        <a:pt x="148082" y="481743"/>
                      </a:moveTo>
                      <a:cubicBezTo>
                        <a:pt x="147066" y="481743"/>
                        <a:pt x="146177" y="481489"/>
                        <a:pt x="145288" y="480981"/>
                      </a:cubicBezTo>
                      <a:cubicBezTo>
                        <a:pt x="87630" y="446564"/>
                        <a:pt x="42418" y="399447"/>
                        <a:pt x="18034" y="348393"/>
                      </a:cubicBezTo>
                      <a:lnTo>
                        <a:pt x="17780" y="348012"/>
                      </a:lnTo>
                      <a:cubicBezTo>
                        <a:pt x="6096" y="323374"/>
                        <a:pt x="0" y="295688"/>
                        <a:pt x="0" y="267621"/>
                      </a:cubicBezTo>
                      <a:lnTo>
                        <a:pt x="0" y="59722"/>
                      </a:lnTo>
                      <a:cubicBezTo>
                        <a:pt x="0" y="56674"/>
                        <a:pt x="2413" y="54134"/>
                        <a:pt x="5588" y="54134"/>
                      </a:cubicBezTo>
                      <a:cubicBezTo>
                        <a:pt x="84836" y="54134"/>
                        <a:pt x="160274" y="34322"/>
                        <a:pt x="207518" y="1048"/>
                      </a:cubicBezTo>
                      <a:cubicBezTo>
                        <a:pt x="209423" y="-349"/>
                        <a:pt x="211963" y="-349"/>
                        <a:pt x="213868" y="1048"/>
                      </a:cubicBezTo>
                      <a:cubicBezTo>
                        <a:pt x="235331" y="16161"/>
                        <a:pt x="263398" y="28988"/>
                        <a:pt x="294894" y="38005"/>
                      </a:cubicBezTo>
                      <a:cubicBezTo>
                        <a:pt x="297815" y="38894"/>
                        <a:pt x="299466" y="41942"/>
                        <a:pt x="298704" y="44863"/>
                      </a:cubicBezTo>
                      <a:cubicBezTo>
                        <a:pt x="297815" y="47784"/>
                        <a:pt x="294767" y="49435"/>
                        <a:pt x="291846" y="48673"/>
                      </a:cubicBezTo>
                      <a:cubicBezTo>
                        <a:pt x="260223" y="39656"/>
                        <a:pt x="232918" y="27337"/>
                        <a:pt x="210693" y="12351"/>
                      </a:cubicBezTo>
                      <a:cubicBezTo>
                        <a:pt x="162052" y="45244"/>
                        <a:pt x="89789" y="64421"/>
                        <a:pt x="11049" y="65183"/>
                      </a:cubicBezTo>
                      <a:lnTo>
                        <a:pt x="11049" y="267621"/>
                      </a:lnTo>
                      <a:cubicBezTo>
                        <a:pt x="11049" y="294037"/>
                        <a:pt x="16764" y="320199"/>
                        <a:pt x="27559" y="343059"/>
                      </a:cubicBezTo>
                      <a:lnTo>
                        <a:pt x="27813" y="343440"/>
                      </a:lnTo>
                      <a:cubicBezTo>
                        <a:pt x="51435" y="392843"/>
                        <a:pt x="95123" y="438182"/>
                        <a:pt x="150876" y="471583"/>
                      </a:cubicBezTo>
                      <a:cubicBezTo>
                        <a:pt x="153543" y="473107"/>
                        <a:pt x="154305" y="476536"/>
                        <a:pt x="152781" y="479203"/>
                      </a:cubicBezTo>
                      <a:cubicBezTo>
                        <a:pt x="151765" y="480981"/>
                        <a:pt x="149860" y="481870"/>
                        <a:pt x="148082" y="481870"/>
                      </a:cubicBezTo>
                      <a:close/>
                    </a:path>
                  </a:pathLst>
                </a:custGeom>
                <a:grpFill/>
                <a:ln w="19050" cap="flat">
                  <a:solidFill>
                    <a:srgbClr val="29662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76" name="Graphic 3">
                  <a:extLst>
                    <a:ext uri="{FF2B5EF4-FFF2-40B4-BE49-F238E27FC236}">
                      <a16:creationId xmlns:a16="http://schemas.microsoft.com/office/drawing/2014/main" id="{33861792-8D34-9673-A80B-2DD5910DFF75}"/>
                    </a:ext>
                  </a:extLst>
                </p:cNvPr>
                <p:cNvGrpSpPr/>
                <p:nvPr/>
              </p:nvGrpSpPr>
              <p:grpSpPr>
                <a:xfrm>
                  <a:off x="887886" y="1580133"/>
                  <a:ext cx="345791" cy="407162"/>
                  <a:chOff x="887886" y="1580133"/>
                  <a:chExt cx="345791" cy="407162"/>
                </a:xfrm>
                <a:grpFill/>
              </p:grpSpPr>
              <p:grpSp>
                <p:nvGrpSpPr>
                  <p:cNvPr id="177" name="Graphic 3">
                    <a:extLst>
                      <a:ext uri="{FF2B5EF4-FFF2-40B4-BE49-F238E27FC236}">
                        <a16:creationId xmlns:a16="http://schemas.microsoft.com/office/drawing/2014/main" id="{A6B8F617-4DFC-2B4F-2D82-D58931E285DB}"/>
                      </a:ext>
                    </a:extLst>
                  </p:cNvPr>
                  <p:cNvGrpSpPr/>
                  <p:nvPr/>
                </p:nvGrpSpPr>
                <p:grpSpPr>
                  <a:xfrm>
                    <a:off x="983233" y="1580133"/>
                    <a:ext cx="240665" cy="352805"/>
                    <a:chOff x="983233" y="1580133"/>
                    <a:chExt cx="240665" cy="352805"/>
                  </a:xfrm>
                  <a:grpFill/>
                </p:grpSpPr>
                <p:sp>
                  <p:nvSpPr>
                    <p:cNvPr id="181" name="Freeform 201">
                      <a:extLst>
                        <a:ext uri="{FF2B5EF4-FFF2-40B4-BE49-F238E27FC236}">
                          <a16:creationId xmlns:a16="http://schemas.microsoft.com/office/drawing/2014/main" id="{A7BAA1F2-19DF-00F0-543C-6A4B6A47FE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9241" y="1580133"/>
                      <a:ext cx="128777" cy="128777"/>
                    </a:xfrm>
                    <a:custGeom>
                      <a:avLst/>
                      <a:gdLst>
                        <a:gd name="connsiteX0" fmla="*/ 64389 w 128777"/>
                        <a:gd name="connsiteY0" fmla="*/ 128778 h 128777"/>
                        <a:gd name="connsiteX1" fmla="*/ 0 w 128777"/>
                        <a:gd name="connsiteY1" fmla="*/ 64389 h 128777"/>
                        <a:gd name="connsiteX2" fmla="*/ 64389 w 128777"/>
                        <a:gd name="connsiteY2" fmla="*/ 0 h 128777"/>
                        <a:gd name="connsiteX3" fmla="*/ 128778 w 128777"/>
                        <a:gd name="connsiteY3" fmla="*/ 64389 h 128777"/>
                        <a:gd name="connsiteX4" fmla="*/ 64389 w 128777"/>
                        <a:gd name="connsiteY4" fmla="*/ 128778 h 128777"/>
                        <a:gd name="connsiteX5" fmla="*/ 64389 w 128777"/>
                        <a:gd name="connsiteY5" fmla="*/ 11049 h 128777"/>
                        <a:gd name="connsiteX6" fmla="*/ 11049 w 128777"/>
                        <a:gd name="connsiteY6" fmla="*/ 64389 h 128777"/>
                        <a:gd name="connsiteX7" fmla="*/ 64389 w 128777"/>
                        <a:gd name="connsiteY7" fmla="*/ 117729 h 128777"/>
                        <a:gd name="connsiteX8" fmla="*/ 117729 w 128777"/>
                        <a:gd name="connsiteY8" fmla="*/ 64389 h 128777"/>
                        <a:gd name="connsiteX9" fmla="*/ 64389 w 128777"/>
                        <a:gd name="connsiteY9" fmla="*/ 11049 h 1287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8777" h="128777">
                          <a:moveTo>
                            <a:pt x="64389" y="128778"/>
                          </a:moveTo>
                          <a:cubicBezTo>
                            <a:pt x="28956" y="128778"/>
                            <a:pt x="0" y="99949"/>
                            <a:pt x="0" y="64389"/>
                          </a:cubicBezTo>
                          <a:cubicBezTo>
                            <a:pt x="0" y="28829"/>
                            <a:pt x="28829" y="0"/>
                            <a:pt x="64389" y="0"/>
                          </a:cubicBezTo>
                          <a:cubicBezTo>
                            <a:pt x="99949" y="0"/>
                            <a:pt x="128778" y="28829"/>
                            <a:pt x="128778" y="64389"/>
                          </a:cubicBezTo>
                          <a:cubicBezTo>
                            <a:pt x="128778" y="99949"/>
                            <a:pt x="99949" y="128778"/>
                            <a:pt x="64389" y="128778"/>
                          </a:cubicBezTo>
                          <a:close/>
                          <a:moveTo>
                            <a:pt x="64389" y="11049"/>
                          </a:moveTo>
                          <a:cubicBezTo>
                            <a:pt x="35052" y="11049"/>
                            <a:pt x="11049" y="34925"/>
                            <a:pt x="11049" y="64389"/>
                          </a:cubicBezTo>
                          <a:cubicBezTo>
                            <a:pt x="11049" y="93853"/>
                            <a:pt x="34925" y="117729"/>
                            <a:pt x="64389" y="117729"/>
                          </a:cubicBezTo>
                          <a:cubicBezTo>
                            <a:pt x="93853" y="117729"/>
                            <a:pt x="117729" y="93853"/>
                            <a:pt x="117729" y="64389"/>
                          </a:cubicBezTo>
                          <a:cubicBezTo>
                            <a:pt x="117729" y="34925"/>
                            <a:pt x="93853" y="11049"/>
                            <a:pt x="64389" y="11049"/>
                          </a:cubicBezTo>
                          <a:close/>
                        </a:path>
                      </a:pathLst>
                    </a:custGeom>
                    <a:grpFill/>
                    <a:ln w="19050" cap="flat">
                      <a:solidFill>
                        <a:srgbClr val="296623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2" name="Freeform 202">
                      <a:extLst>
                        <a:ext uri="{FF2B5EF4-FFF2-40B4-BE49-F238E27FC236}">
                          <a16:creationId xmlns:a16="http://schemas.microsoft.com/office/drawing/2014/main" id="{58EDE680-9F3B-503A-4730-C3B9D4F3AD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13282" y="1820798"/>
                      <a:ext cx="57657" cy="57150"/>
                    </a:xfrm>
                    <a:custGeom>
                      <a:avLst/>
                      <a:gdLst>
                        <a:gd name="connsiteX0" fmla="*/ 51943 w 57657"/>
                        <a:gd name="connsiteY0" fmla="*/ 57150 h 57150"/>
                        <a:gd name="connsiteX1" fmla="*/ 5588 w 57657"/>
                        <a:gd name="connsiteY1" fmla="*/ 57150 h 57150"/>
                        <a:gd name="connsiteX2" fmla="*/ 0 w 57657"/>
                        <a:gd name="connsiteY2" fmla="*/ 51562 h 57150"/>
                        <a:gd name="connsiteX3" fmla="*/ 5588 w 57657"/>
                        <a:gd name="connsiteY3" fmla="*/ 45974 h 57150"/>
                        <a:gd name="connsiteX4" fmla="*/ 46482 w 57657"/>
                        <a:gd name="connsiteY4" fmla="*/ 45974 h 57150"/>
                        <a:gd name="connsiteX5" fmla="*/ 46482 w 57657"/>
                        <a:gd name="connsiteY5" fmla="*/ 5588 h 57150"/>
                        <a:gd name="connsiteX6" fmla="*/ 52070 w 57657"/>
                        <a:gd name="connsiteY6" fmla="*/ 0 h 57150"/>
                        <a:gd name="connsiteX7" fmla="*/ 57658 w 57657"/>
                        <a:gd name="connsiteY7" fmla="*/ 5588 h 57150"/>
                        <a:gd name="connsiteX8" fmla="*/ 57658 w 57657"/>
                        <a:gd name="connsiteY8" fmla="*/ 51562 h 57150"/>
                        <a:gd name="connsiteX9" fmla="*/ 52070 w 57657"/>
                        <a:gd name="connsiteY9" fmla="*/ 57150 h 571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57657" h="57150">
                          <a:moveTo>
                            <a:pt x="51943" y="57150"/>
                          </a:moveTo>
                          <a:lnTo>
                            <a:pt x="5588" y="57150"/>
                          </a:lnTo>
                          <a:cubicBezTo>
                            <a:pt x="2540" y="57150"/>
                            <a:pt x="0" y="54737"/>
                            <a:pt x="0" y="51562"/>
                          </a:cubicBezTo>
                          <a:cubicBezTo>
                            <a:pt x="0" y="48387"/>
                            <a:pt x="2413" y="45974"/>
                            <a:pt x="5588" y="45974"/>
                          </a:cubicBezTo>
                          <a:lnTo>
                            <a:pt x="46482" y="45974"/>
                          </a:lnTo>
                          <a:lnTo>
                            <a:pt x="46482" y="5588"/>
                          </a:lnTo>
                          <a:cubicBezTo>
                            <a:pt x="46482" y="2540"/>
                            <a:pt x="48895" y="0"/>
                            <a:pt x="52070" y="0"/>
                          </a:cubicBezTo>
                          <a:cubicBezTo>
                            <a:pt x="55245" y="0"/>
                            <a:pt x="57658" y="2413"/>
                            <a:pt x="57658" y="5588"/>
                          </a:cubicBezTo>
                          <a:lnTo>
                            <a:pt x="57658" y="51562"/>
                          </a:lnTo>
                          <a:cubicBezTo>
                            <a:pt x="57658" y="54610"/>
                            <a:pt x="55245" y="57150"/>
                            <a:pt x="52070" y="57150"/>
                          </a:cubicBezTo>
                          <a:close/>
                        </a:path>
                      </a:pathLst>
                    </a:custGeom>
                    <a:grpFill/>
                    <a:ln w="19050" cap="flat">
                      <a:solidFill>
                        <a:srgbClr val="296623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3" name="Freeform 203">
                      <a:extLst>
                        <a:ext uri="{FF2B5EF4-FFF2-40B4-BE49-F238E27FC236}">
                          <a16:creationId xmlns:a16="http://schemas.microsoft.com/office/drawing/2014/main" id="{49AA6B59-09C5-92D9-BC74-F00D9008BD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3233" y="1742058"/>
                      <a:ext cx="240665" cy="190880"/>
                    </a:xfrm>
                    <a:custGeom>
                      <a:avLst/>
                      <a:gdLst>
                        <a:gd name="connsiteX0" fmla="*/ 199898 w 240665"/>
                        <a:gd name="connsiteY0" fmla="*/ 190881 h 190880"/>
                        <a:gd name="connsiteX1" fmla="*/ 151892 w 240665"/>
                        <a:gd name="connsiteY1" fmla="*/ 190881 h 190880"/>
                        <a:gd name="connsiteX2" fmla="*/ 146304 w 240665"/>
                        <a:gd name="connsiteY2" fmla="*/ 185293 h 190880"/>
                        <a:gd name="connsiteX3" fmla="*/ 151892 w 240665"/>
                        <a:gd name="connsiteY3" fmla="*/ 179705 h 190880"/>
                        <a:gd name="connsiteX4" fmla="*/ 199898 w 240665"/>
                        <a:gd name="connsiteY4" fmla="*/ 179705 h 190880"/>
                        <a:gd name="connsiteX5" fmla="*/ 229743 w 240665"/>
                        <a:gd name="connsiteY5" fmla="*/ 149860 h 190880"/>
                        <a:gd name="connsiteX6" fmla="*/ 229743 w 240665"/>
                        <a:gd name="connsiteY6" fmla="*/ 67945 h 190880"/>
                        <a:gd name="connsiteX7" fmla="*/ 177292 w 240665"/>
                        <a:gd name="connsiteY7" fmla="*/ 11049 h 190880"/>
                        <a:gd name="connsiteX8" fmla="*/ 63627 w 240665"/>
                        <a:gd name="connsiteY8" fmla="*/ 11049 h 190880"/>
                        <a:gd name="connsiteX9" fmla="*/ 11176 w 240665"/>
                        <a:gd name="connsiteY9" fmla="*/ 67945 h 190880"/>
                        <a:gd name="connsiteX10" fmla="*/ 11176 w 240665"/>
                        <a:gd name="connsiteY10" fmla="*/ 74803 h 190880"/>
                        <a:gd name="connsiteX11" fmla="*/ 5588 w 240665"/>
                        <a:gd name="connsiteY11" fmla="*/ 80391 h 190880"/>
                        <a:gd name="connsiteX12" fmla="*/ 0 w 240665"/>
                        <a:gd name="connsiteY12" fmla="*/ 74803 h 190880"/>
                        <a:gd name="connsiteX13" fmla="*/ 0 w 240665"/>
                        <a:gd name="connsiteY13" fmla="*/ 67945 h 190880"/>
                        <a:gd name="connsiteX14" fmla="*/ 63500 w 240665"/>
                        <a:gd name="connsiteY14" fmla="*/ 0 h 190880"/>
                        <a:gd name="connsiteX15" fmla="*/ 177165 w 240665"/>
                        <a:gd name="connsiteY15" fmla="*/ 0 h 190880"/>
                        <a:gd name="connsiteX16" fmla="*/ 240665 w 240665"/>
                        <a:gd name="connsiteY16" fmla="*/ 67945 h 190880"/>
                        <a:gd name="connsiteX17" fmla="*/ 240665 w 240665"/>
                        <a:gd name="connsiteY17" fmla="*/ 149860 h 190880"/>
                        <a:gd name="connsiteX18" fmla="*/ 199771 w 240665"/>
                        <a:gd name="connsiteY18" fmla="*/ 190754 h 1908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240665" h="190880">
                          <a:moveTo>
                            <a:pt x="199898" y="190881"/>
                          </a:moveTo>
                          <a:lnTo>
                            <a:pt x="151892" y="190881"/>
                          </a:lnTo>
                          <a:cubicBezTo>
                            <a:pt x="148844" y="190881"/>
                            <a:pt x="146304" y="188468"/>
                            <a:pt x="146304" y="185293"/>
                          </a:cubicBezTo>
                          <a:cubicBezTo>
                            <a:pt x="146304" y="182118"/>
                            <a:pt x="148717" y="179705"/>
                            <a:pt x="151892" y="179705"/>
                          </a:cubicBezTo>
                          <a:lnTo>
                            <a:pt x="199898" y="179705"/>
                          </a:lnTo>
                          <a:cubicBezTo>
                            <a:pt x="216408" y="179705"/>
                            <a:pt x="229743" y="166370"/>
                            <a:pt x="229743" y="149860"/>
                          </a:cubicBezTo>
                          <a:lnTo>
                            <a:pt x="229743" y="67945"/>
                          </a:lnTo>
                          <a:cubicBezTo>
                            <a:pt x="229743" y="35560"/>
                            <a:pt x="207137" y="11049"/>
                            <a:pt x="177292" y="11049"/>
                          </a:cubicBezTo>
                          <a:lnTo>
                            <a:pt x="63627" y="11049"/>
                          </a:lnTo>
                          <a:cubicBezTo>
                            <a:pt x="33655" y="11049"/>
                            <a:pt x="11176" y="35560"/>
                            <a:pt x="11176" y="67945"/>
                          </a:cubicBezTo>
                          <a:lnTo>
                            <a:pt x="11176" y="74803"/>
                          </a:lnTo>
                          <a:cubicBezTo>
                            <a:pt x="11176" y="77851"/>
                            <a:pt x="8763" y="80391"/>
                            <a:pt x="5588" y="80391"/>
                          </a:cubicBezTo>
                          <a:cubicBezTo>
                            <a:pt x="2413" y="80391"/>
                            <a:pt x="0" y="77978"/>
                            <a:pt x="0" y="74803"/>
                          </a:cubicBezTo>
                          <a:lnTo>
                            <a:pt x="0" y="67945"/>
                          </a:lnTo>
                          <a:cubicBezTo>
                            <a:pt x="0" y="29210"/>
                            <a:pt x="27305" y="0"/>
                            <a:pt x="63500" y="0"/>
                          </a:cubicBezTo>
                          <a:lnTo>
                            <a:pt x="177165" y="0"/>
                          </a:lnTo>
                          <a:cubicBezTo>
                            <a:pt x="213360" y="0"/>
                            <a:pt x="240665" y="29210"/>
                            <a:pt x="240665" y="67945"/>
                          </a:cubicBezTo>
                          <a:lnTo>
                            <a:pt x="240665" y="149860"/>
                          </a:lnTo>
                          <a:cubicBezTo>
                            <a:pt x="240665" y="172466"/>
                            <a:pt x="222377" y="190754"/>
                            <a:pt x="199771" y="190754"/>
                          </a:cubicBezTo>
                          <a:close/>
                        </a:path>
                      </a:pathLst>
                    </a:custGeom>
                    <a:grpFill/>
                    <a:ln w="19050" cap="flat">
                      <a:solidFill>
                        <a:srgbClr val="296623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8" name="Graphic 3">
                    <a:extLst>
                      <a:ext uri="{FF2B5EF4-FFF2-40B4-BE49-F238E27FC236}">
                        <a16:creationId xmlns:a16="http://schemas.microsoft.com/office/drawing/2014/main" id="{E9051FCC-24C4-9021-A1A0-84182FD93F52}"/>
                      </a:ext>
                    </a:extLst>
                  </p:cNvPr>
                  <p:cNvGrpSpPr/>
                  <p:nvPr/>
                </p:nvGrpSpPr>
                <p:grpSpPr>
                  <a:xfrm>
                    <a:off x="887886" y="1811527"/>
                    <a:ext cx="345791" cy="175768"/>
                    <a:chOff x="887886" y="1811527"/>
                    <a:chExt cx="345791" cy="175768"/>
                  </a:xfrm>
                  <a:grpFill/>
                </p:grpSpPr>
                <p:sp>
                  <p:nvSpPr>
                    <p:cNvPr id="179" name="Freeform 205">
                      <a:extLst>
                        <a:ext uri="{FF2B5EF4-FFF2-40B4-BE49-F238E27FC236}">
                          <a16:creationId xmlns:a16="http://schemas.microsoft.com/office/drawing/2014/main" id="{4015CEFE-3FF6-AEC5-3BA4-552CA65EFB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7886" y="1811527"/>
                      <a:ext cx="268926" cy="175767"/>
                    </a:xfrm>
                    <a:custGeom>
                      <a:avLst/>
                      <a:gdLst>
                        <a:gd name="connsiteX0" fmla="*/ 263368 w 268926"/>
                        <a:gd name="connsiteY0" fmla="*/ 175768 h 175767"/>
                        <a:gd name="connsiteX1" fmla="*/ 54453 w 268926"/>
                        <a:gd name="connsiteY1" fmla="*/ 175768 h 175767"/>
                        <a:gd name="connsiteX2" fmla="*/ 49119 w 268926"/>
                        <a:gd name="connsiteY2" fmla="*/ 171831 h 175767"/>
                        <a:gd name="connsiteX3" fmla="*/ 224 w 268926"/>
                        <a:gd name="connsiteY3" fmla="*/ 6985 h 175767"/>
                        <a:gd name="connsiteX4" fmla="*/ 1113 w 268926"/>
                        <a:gd name="connsiteY4" fmla="*/ 2159 h 175767"/>
                        <a:gd name="connsiteX5" fmla="*/ 5558 w 268926"/>
                        <a:gd name="connsiteY5" fmla="*/ 0 h 175767"/>
                        <a:gd name="connsiteX6" fmla="*/ 214473 w 268926"/>
                        <a:gd name="connsiteY6" fmla="*/ 0 h 175767"/>
                        <a:gd name="connsiteX7" fmla="*/ 219807 w 268926"/>
                        <a:gd name="connsiteY7" fmla="*/ 3937 h 175767"/>
                        <a:gd name="connsiteX8" fmla="*/ 268702 w 268926"/>
                        <a:gd name="connsiteY8" fmla="*/ 168783 h 175767"/>
                        <a:gd name="connsiteX9" fmla="*/ 267813 w 268926"/>
                        <a:gd name="connsiteY9" fmla="*/ 173609 h 175767"/>
                        <a:gd name="connsiteX10" fmla="*/ 263368 w 268926"/>
                        <a:gd name="connsiteY10" fmla="*/ 175768 h 175767"/>
                        <a:gd name="connsiteX11" fmla="*/ 58644 w 268926"/>
                        <a:gd name="connsiteY11" fmla="*/ 164719 h 175767"/>
                        <a:gd name="connsiteX12" fmla="*/ 256002 w 268926"/>
                        <a:gd name="connsiteY12" fmla="*/ 164719 h 175767"/>
                        <a:gd name="connsiteX13" fmla="*/ 210409 w 268926"/>
                        <a:gd name="connsiteY13" fmla="*/ 10922 h 175767"/>
                        <a:gd name="connsiteX14" fmla="*/ 13051 w 268926"/>
                        <a:gd name="connsiteY14" fmla="*/ 10922 h 175767"/>
                        <a:gd name="connsiteX15" fmla="*/ 58644 w 268926"/>
                        <a:gd name="connsiteY15" fmla="*/ 164719 h 1757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268926" h="175767">
                          <a:moveTo>
                            <a:pt x="263368" y="175768"/>
                          </a:moveTo>
                          <a:lnTo>
                            <a:pt x="54453" y="175768"/>
                          </a:lnTo>
                          <a:cubicBezTo>
                            <a:pt x="52040" y="175768"/>
                            <a:pt x="49881" y="174117"/>
                            <a:pt x="49119" y="171831"/>
                          </a:cubicBezTo>
                          <a:lnTo>
                            <a:pt x="224" y="6985"/>
                          </a:lnTo>
                          <a:cubicBezTo>
                            <a:pt x="-284" y="5334"/>
                            <a:pt x="97" y="3556"/>
                            <a:pt x="1113" y="2159"/>
                          </a:cubicBezTo>
                          <a:cubicBezTo>
                            <a:pt x="2129" y="762"/>
                            <a:pt x="3780" y="0"/>
                            <a:pt x="5558" y="0"/>
                          </a:cubicBezTo>
                          <a:lnTo>
                            <a:pt x="214473" y="0"/>
                          </a:lnTo>
                          <a:cubicBezTo>
                            <a:pt x="216886" y="0"/>
                            <a:pt x="219045" y="1651"/>
                            <a:pt x="219807" y="3937"/>
                          </a:cubicBezTo>
                          <a:lnTo>
                            <a:pt x="268702" y="168783"/>
                          </a:lnTo>
                          <a:cubicBezTo>
                            <a:pt x="269210" y="170434"/>
                            <a:pt x="268829" y="172212"/>
                            <a:pt x="267813" y="173609"/>
                          </a:cubicBezTo>
                          <a:cubicBezTo>
                            <a:pt x="266797" y="175006"/>
                            <a:pt x="265146" y="175768"/>
                            <a:pt x="263368" y="175768"/>
                          </a:cubicBezTo>
                          <a:close/>
                          <a:moveTo>
                            <a:pt x="58644" y="164719"/>
                          </a:moveTo>
                          <a:lnTo>
                            <a:pt x="256002" y="164719"/>
                          </a:lnTo>
                          <a:lnTo>
                            <a:pt x="210409" y="10922"/>
                          </a:lnTo>
                          <a:lnTo>
                            <a:pt x="13051" y="10922"/>
                          </a:lnTo>
                          <a:lnTo>
                            <a:pt x="58644" y="164719"/>
                          </a:lnTo>
                          <a:close/>
                        </a:path>
                      </a:pathLst>
                    </a:custGeom>
                    <a:grpFill/>
                    <a:ln w="19050" cap="flat">
                      <a:solidFill>
                        <a:srgbClr val="296623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0" name="Freeform 206">
                      <a:extLst>
                        <a:ext uri="{FF2B5EF4-FFF2-40B4-BE49-F238E27FC236}">
                          <a16:creationId xmlns:a16="http://schemas.microsoft.com/office/drawing/2014/main" id="{6C3E1FC8-8551-1E98-82A3-B8263F646B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5794" y="1976120"/>
                      <a:ext cx="87883" cy="11175"/>
                    </a:xfrm>
                    <a:custGeom>
                      <a:avLst/>
                      <a:gdLst>
                        <a:gd name="connsiteX0" fmla="*/ 82296 w 87883"/>
                        <a:gd name="connsiteY0" fmla="*/ 11176 h 11175"/>
                        <a:gd name="connsiteX1" fmla="*/ 5588 w 87883"/>
                        <a:gd name="connsiteY1" fmla="*/ 11176 h 11175"/>
                        <a:gd name="connsiteX2" fmla="*/ 0 w 87883"/>
                        <a:gd name="connsiteY2" fmla="*/ 5588 h 11175"/>
                        <a:gd name="connsiteX3" fmla="*/ 5588 w 87883"/>
                        <a:gd name="connsiteY3" fmla="*/ 0 h 11175"/>
                        <a:gd name="connsiteX4" fmla="*/ 82296 w 87883"/>
                        <a:gd name="connsiteY4" fmla="*/ 0 h 11175"/>
                        <a:gd name="connsiteX5" fmla="*/ 87884 w 87883"/>
                        <a:gd name="connsiteY5" fmla="*/ 5588 h 11175"/>
                        <a:gd name="connsiteX6" fmla="*/ 82296 w 87883"/>
                        <a:gd name="connsiteY6" fmla="*/ 11176 h 111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87883" h="11175">
                          <a:moveTo>
                            <a:pt x="82296" y="11176"/>
                          </a:moveTo>
                          <a:lnTo>
                            <a:pt x="5588" y="11176"/>
                          </a:lnTo>
                          <a:cubicBezTo>
                            <a:pt x="2540" y="11176"/>
                            <a:pt x="0" y="8763"/>
                            <a:pt x="0" y="5588"/>
                          </a:cubicBezTo>
                          <a:cubicBezTo>
                            <a:pt x="0" y="2413"/>
                            <a:pt x="2413" y="0"/>
                            <a:pt x="5588" y="0"/>
                          </a:cubicBezTo>
                          <a:lnTo>
                            <a:pt x="82296" y="0"/>
                          </a:lnTo>
                          <a:cubicBezTo>
                            <a:pt x="85344" y="0"/>
                            <a:pt x="87884" y="2413"/>
                            <a:pt x="87884" y="5588"/>
                          </a:cubicBezTo>
                          <a:cubicBezTo>
                            <a:pt x="87884" y="8763"/>
                            <a:pt x="85471" y="11176"/>
                            <a:pt x="82296" y="11176"/>
                          </a:cubicBezTo>
                          <a:close/>
                        </a:path>
                      </a:pathLst>
                    </a:custGeom>
                    <a:grpFill/>
                    <a:ln w="19050" cap="flat">
                      <a:solidFill>
                        <a:srgbClr val="296623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</p:grpSp>
      <p:sp>
        <p:nvSpPr>
          <p:cNvPr id="184" name="TextBox 183">
            <a:extLst>
              <a:ext uri="{FF2B5EF4-FFF2-40B4-BE49-F238E27FC236}">
                <a16:creationId xmlns:a16="http://schemas.microsoft.com/office/drawing/2014/main" id="{1C241E3B-A5B8-2D14-C616-812C8CBF7B66}"/>
              </a:ext>
            </a:extLst>
          </p:cNvPr>
          <p:cNvSpPr txBox="1"/>
          <p:nvPr/>
        </p:nvSpPr>
        <p:spPr>
          <a:xfrm>
            <a:off x="826734" y="2537176"/>
            <a:ext cx="2846435" cy="46154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en-US" sz="1000">
                <a:ea typeface="Lato Light" panose="020F0502020204030203" pitchFamily="34" charset="0"/>
                <a:cs typeface="Lato Light" panose="020F0502020204030203" pitchFamily="34" charset="0"/>
              </a:rPr>
              <a:t>Adaptive Access Control</a:t>
            </a:r>
          </a:p>
          <a:p>
            <a:pPr algn="r"/>
            <a:r>
              <a:rPr lang="en-US" sz="1000">
                <a:ea typeface="Lato Light" panose="020F0502020204030203" pitchFamily="34" charset="0"/>
                <a:cs typeface="Lato Light" panose="020F0502020204030203" pitchFamily="34" charset="0"/>
              </a:rPr>
              <a:t>Insider Threat Detection</a:t>
            </a:r>
          </a:p>
          <a:p>
            <a:pPr algn="r"/>
            <a:r>
              <a:rPr lang="en-US" sz="1000">
                <a:ea typeface="Lato Light" panose="020F0502020204030203" pitchFamily="34" charset="0"/>
                <a:cs typeface="Lato Light" panose="020F0502020204030203" pitchFamily="34" charset="0"/>
              </a:rPr>
              <a:t>Automated Compliance &amp; Misconfiguration Alerts 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E702DC4C-BED2-7EBB-02EB-520293DC2313}"/>
              </a:ext>
            </a:extLst>
          </p:cNvPr>
          <p:cNvSpPr txBox="1"/>
          <p:nvPr/>
        </p:nvSpPr>
        <p:spPr>
          <a:xfrm>
            <a:off x="1862459" y="2307551"/>
            <a:ext cx="1810710" cy="2153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400" b="1">
                <a:solidFill>
                  <a:schemeClr val="accent6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Cloud &amp; IAM Security</a:t>
            </a:r>
          </a:p>
        </p:txBody>
      </p:sp>
      <p:pic>
        <p:nvPicPr>
          <p:cNvPr id="186" name="Graphic 185" descr="Shield Tick with solid fill">
            <a:extLst>
              <a:ext uri="{FF2B5EF4-FFF2-40B4-BE49-F238E27FC236}">
                <a16:creationId xmlns:a16="http://schemas.microsoft.com/office/drawing/2014/main" id="{23CC2D03-8812-15EC-56FD-0260E4A640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785152" y="2493578"/>
            <a:ext cx="384048" cy="384048"/>
          </a:xfrm>
          <a:prstGeom prst="rect">
            <a:avLst/>
          </a:prstGeom>
        </p:spPr>
      </p:pic>
      <p:sp>
        <p:nvSpPr>
          <p:cNvPr id="187" name="TextBox 186">
            <a:extLst>
              <a:ext uri="{FF2B5EF4-FFF2-40B4-BE49-F238E27FC236}">
                <a16:creationId xmlns:a16="http://schemas.microsoft.com/office/drawing/2014/main" id="{F70A9A39-F8BC-4846-6927-AC593AF357BD}"/>
              </a:ext>
            </a:extLst>
          </p:cNvPr>
          <p:cNvSpPr txBox="1"/>
          <p:nvPr/>
        </p:nvSpPr>
        <p:spPr>
          <a:xfrm>
            <a:off x="2793256" y="1555210"/>
            <a:ext cx="1618330" cy="46154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en-US" sz="1000" dirty="0">
                <a:ea typeface="Lato Light" panose="020F0502020204030203" pitchFamily="34" charset="0"/>
                <a:cs typeface="Lato Light" panose="020F0502020204030203" pitchFamily="34" charset="0"/>
              </a:rPr>
              <a:t>Anomaly Detection</a:t>
            </a:r>
          </a:p>
          <a:p>
            <a:pPr algn="r"/>
            <a:r>
              <a:rPr lang="en-US" sz="1000" dirty="0">
                <a:ea typeface="Lato Light" panose="020F0502020204030203" pitchFamily="34" charset="0"/>
                <a:cs typeface="Lato Light" panose="020F0502020204030203" pitchFamily="34" charset="0"/>
              </a:rPr>
              <a:t>Automated Threat Response</a:t>
            </a:r>
          </a:p>
          <a:p>
            <a:pPr algn="r"/>
            <a:r>
              <a:rPr lang="en-US" sz="1000" dirty="0">
                <a:ea typeface="Lato Light" panose="020F0502020204030203" pitchFamily="34" charset="0"/>
                <a:cs typeface="Lato Light" panose="020F0502020204030203" pitchFamily="34" charset="0"/>
              </a:rPr>
              <a:t>Behavioral Analytics 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E0051DD9-8AE7-6C4A-6A6B-70329090F36A}"/>
              </a:ext>
            </a:extLst>
          </p:cNvPr>
          <p:cNvSpPr txBox="1"/>
          <p:nvPr/>
        </p:nvSpPr>
        <p:spPr>
          <a:xfrm>
            <a:off x="2086361" y="1324825"/>
            <a:ext cx="2813049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400" b="1">
                <a:solidFill>
                  <a:schemeClr val="accent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Network &amp; Endpoint Security</a:t>
            </a:r>
          </a:p>
        </p:txBody>
      </p:sp>
      <p:pic>
        <p:nvPicPr>
          <p:cNvPr id="189" name="Graphic 188" descr="Scientific Thought with solid fill">
            <a:extLst>
              <a:ext uri="{FF2B5EF4-FFF2-40B4-BE49-F238E27FC236}">
                <a16:creationId xmlns:a16="http://schemas.microsoft.com/office/drawing/2014/main" id="{62E36922-2F9C-25D6-8D7F-FFBF2DBC750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460434" y="1530137"/>
            <a:ext cx="384048" cy="384048"/>
          </a:xfrm>
          <a:prstGeom prst="rect">
            <a:avLst/>
          </a:prstGeom>
        </p:spPr>
      </p:pic>
      <p:grpSp>
        <p:nvGrpSpPr>
          <p:cNvPr id="190" name="Group 189">
            <a:extLst>
              <a:ext uri="{FF2B5EF4-FFF2-40B4-BE49-F238E27FC236}">
                <a16:creationId xmlns:a16="http://schemas.microsoft.com/office/drawing/2014/main" id="{1233D47E-D587-975A-4941-24C791E19A55}"/>
              </a:ext>
            </a:extLst>
          </p:cNvPr>
          <p:cNvGrpSpPr/>
          <p:nvPr/>
        </p:nvGrpSpPr>
        <p:grpSpPr>
          <a:xfrm>
            <a:off x="4553724" y="1541237"/>
            <a:ext cx="384048" cy="384048"/>
            <a:chOff x="5405230" y="1185349"/>
            <a:chExt cx="567253" cy="527813"/>
          </a:xfrm>
        </p:grpSpPr>
        <p:pic>
          <p:nvPicPr>
            <p:cNvPr id="191" name="Graphic 190" descr="Medieval Armor with solid fill">
              <a:extLst>
                <a:ext uri="{FF2B5EF4-FFF2-40B4-BE49-F238E27FC236}">
                  <a16:creationId xmlns:a16="http://schemas.microsoft.com/office/drawing/2014/main" id="{3DF08192-089A-1B8E-1921-E5594C9DD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5405230" y="1185349"/>
              <a:ext cx="503736" cy="503736"/>
            </a:xfrm>
            <a:prstGeom prst="rect">
              <a:avLst/>
            </a:prstGeom>
          </p:spPr>
        </p:pic>
        <p:pic>
          <p:nvPicPr>
            <p:cNvPr id="192" name="Graphic 191" descr="Lock with solid fill">
              <a:extLst>
                <a:ext uri="{FF2B5EF4-FFF2-40B4-BE49-F238E27FC236}">
                  <a16:creationId xmlns:a16="http://schemas.microsoft.com/office/drawing/2014/main" id="{5A723CE4-3FE4-7B7C-5AFC-933B2FD92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606432" y="1347111"/>
              <a:ext cx="366051" cy="366051"/>
            </a:xfrm>
            <a:prstGeom prst="rect">
              <a:avLst/>
            </a:prstGeom>
          </p:spPr>
        </p:pic>
      </p:grpSp>
      <p:sp>
        <p:nvSpPr>
          <p:cNvPr id="193" name="Title 3">
            <a:extLst>
              <a:ext uri="{FF2B5EF4-FFF2-40B4-BE49-F238E27FC236}">
                <a16:creationId xmlns:a16="http://schemas.microsoft.com/office/drawing/2014/main" id="{180B94C6-7D76-EC85-590B-5AA899B4A665}"/>
              </a:ext>
            </a:extLst>
          </p:cNvPr>
          <p:cNvSpPr txBox="1">
            <a:spLocks/>
          </p:cNvSpPr>
          <p:nvPr/>
        </p:nvSpPr>
        <p:spPr>
          <a:xfrm>
            <a:off x="74816" y="-1675"/>
            <a:ext cx="11266245" cy="876299"/>
          </a:xfrm>
          <a:prstGeom prst="rect">
            <a:avLst/>
          </a:prstGeom>
        </p:spPr>
        <p:txBody>
          <a:bodyPr vert="horz" lIns="0" tIns="0" rIns="182880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>
                <a:solidFill>
                  <a:schemeClr val="accent1"/>
                </a:solidFill>
                <a:latin typeface="Garamond" panose="02020404030301010803" pitchFamily="18" charset="0"/>
              </a:rPr>
              <a:t>					AI in Cyber Security</a:t>
            </a:r>
          </a:p>
        </p:txBody>
      </p:sp>
    </p:spTree>
    <p:extLst>
      <p:ext uri="{BB962C8B-B14F-4D97-AF65-F5344CB8AC3E}">
        <p14:creationId xmlns:p14="http://schemas.microsoft.com/office/powerpoint/2010/main" val="3802446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data security system&#10;&#10;AI-generated content may be incorrect.">
            <a:extLst>
              <a:ext uri="{FF2B5EF4-FFF2-40B4-BE49-F238E27FC236}">
                <a16:creationId xmlns:a16="http://schemas.microsoft.com/office/drawing/2014/main" id="{9426BB15-1FF9-D419-B3F2-04547A9DB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581" y="988540"/>
            <a:ext cx="10694326" cy="544727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7B75929-BB8F-B39B-F428-05F36C97C4B7}"/>
              </a:ext>
            </a:extLst>
          </p:cNvPr>
          <p:cNvSpPr txBox="1">
            <a:spLocks/>
          </p:cNvSpPr>
          <p:nvPr/>
        </p:nvSpPr>
        <p:spPr>
          <a:xfrm>
            <a:off x="214949" y="110272"/>
            <a:ext cx="11266245" cy="8762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>
                <a:solidFill>
                  <a:schemeClr val="accent1"/>
                </a:solidFill>
                <a:latin typeface="Garamond" panose="02020404030301010803" pitchFamily="18" charset="0"/>
              </a:rPr>
              <a:t>			Model Architecture - Defense in Depth</a:t>
            </a:r>
          </a:p>
        </p:txBody>
      </p:sp>
    </p:spTree>
    <p:extLst>
      <p:ext uri="{BB962C8B-B14F-4D97-AF65-F5344CB8AC3E}">
        <p14:creationId xmlns:p14="http://schemas.microsoft.com/office/powerpoint/2010/main" val="1507213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7875BD1-5ACF-FC31-87E1-B3068BE4F7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633907"/>
              </p:ext>
            </p:extLst>
          </p:nvPr>
        </p:nvGraphicFramePr>
        <p:xfrm>
          <a:off x="1588" y="1336677"/>
          <a:ext cx="12191996" cy="4985385"/>
        </p:xfrm>
        <a:graphic>
          <a:graphicData uri="http://schemas.openxmlformats.org/drawingml/2006/table">
            <a:tbl>
              <a:tblPr/>
              <a:tblGrid>
                <a:gridCol w="2059710">
                  <a:extLst>
                    <a:ext uri="{9D8B030D-6E8A-4147-A177-3AD203B41FA5}">
                      <a16:colId xmlns:a16="http://schemas.microsoft.com/office/drawing/2014/main" val="1818990705"/>
                    </a:ext>
                  </a:extLst>
                </a:gridCol>
                <a:gridCol w="1129577">
                  <a:extLst>
                    <a:ext uri="{9D8B030D-6E8A-4147-A177-3AD203B41FA5}">
                      <a16:colId xmlns:a16="http://schemas.microsoft.com/office/drawing/2014/main" val="3687995211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3214491271"/>
                    </a:ext>
                  </a:extLst>
                </a:gridCol>
                <a:gridCol w="1147749">
                  <a:extLst>
                    <a:ext uri="{9D8B030D-6E8A-4147-A177-3AD203B41FA5}">
                      <a16:colId xmlns:a16="http://schemas.microsoft.com/office/drawing/2014/main" val="3071562140"/>
                    </a:ext>
                  </a:extLst>
                </a:gridCol>
                <a:gridCol w="1355727">
                  <a:extLst>
                    <a:ext uri="{9D8B030D-6E8A-4147-A177-3AD203B41FA5}">
                      <a16:colId xmlns:a16="http://schemas.microsoft.com/office/drawing/2014/main" val="993957990"/>
                    </a:ext>
                  </a:extLst>
                </a:gridCol>
                <a:gridCol w="1355727">
                  <a:extLst>
                    <a:ext uri="{9D8B030D-6E8A-4147-A177-3AD203B41FA5}">
                      <a16:colId xmlns:a16="http://schemas.microsoft.com/office/drawing/2014/main" val="241150872"/>
                    </a:ext>
                  </a:extLst>
                </a:gridCol>
                <a:gridCol w="1355727">
                  <a:extLst>
                    <a:ext uri="{9D8B030D-6E8A-4147-A177-3AD203B41FA5}">
                      <a16:colId xmlns:a16="http://schemas.microsoft.com/office/drawing/2014/main" val="662625464"/>
                    </a:ext>
                  </a:extLst>
                </a:gridCol>
                <a:gridCol w="1355727">
                  <a:extLst>
                    <a:ext uri="{9D8B030D-6E8A-4147-A177-3AD203B41FA5}">
                      <a16:colId xmlns:a16="http://schemas.microsoft.com/office/drawing/2014/main" val="2062212688"/>
                    </a:ext>
                  </a:extLst>
                </a:gridCol>
                <a:gridCol w="1355727">
                  <a:extLst>
                    <a:ext uri="{9D8B030D-6E8A-4147-A177-3AD203B41FA5}">
                      <a16:colId xmlns:a16="http://schemas.microsoft.com/office/drawing/2014/main" val="1064797714"/>
                    </a:ext>
                  </a:extLst>
                </a:gridCol>
              </a:tblGrid>
              <a:tr h="835955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625"/>
                        </a:lnSpc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Domains/Sub Domains</a:t>
                      </a:r>
                      <a:r>
                        <a:rPr lang="en-US" sz="1400" b="1" i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​</a:t>
                      </a:r>
                      <a:endParaRPr lang="en-US" sz="1200" b="1" i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0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base">
                        <a:lnSpc>
                          <a:spcPts val="2625"/>
                        </a:lnSpc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Standards</a:t>
                      </a:r>
                      <a:r>
                        <a:rPr lang="en-US" sz="1400" b="1" i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​</a:t>
                      </a:r>
                      <a:endParaRPr lang="en-US" sz="1200" b="1" i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0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674861"/>
                  </a:ext>
                </a:extLst>
              </a:tr>
              <a:tr h="1275403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625"/>
                        </a:lnSpc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Standard Description</a:t>
                      </a:r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​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0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NIST Artificial Intelligence Risk Management Framework </a:t>
                      </a:r>
                      <a:r>
                        <a:rPr lang="en-US" sz="800" b="0" i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​</a:t>
                      </a:r>
                      <a:endParaRPr lang="en-US" sz="1200" b="0" i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0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The list helps identify, understand, and mitigate threats to AI applications</a:t>
                      </a:r>
                      <a:r>
                        <a:rPr lang="en-US" sz="800" b="0" i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​</a:t>
                      </a:r>
                      <a:endParaRPr lang="en-US" sz="1200" b="0" i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0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General Data Protection Regulation</a:t>
                      </a:r>
                      <a:r>
                        <a:rPr lang="en-US" sz="800" b="0" i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​</a:t>
                      </a:r>
                      <a:endParaRPr lang="en-US" sz="1200" b="0" i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0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provides a robust framework for managing information security, which is crucial for protecting sensitive data used in AI systems</a:t>
                      </a:r>
                      <a:r>
                        <a:rPr lang="en-US" sz="800" b="0" i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​</a:t>
                      </a:r>
                      <a:endParaRPr lang="en-US" sz="1200" b="0" i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0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provides guidance on managing risks associated with artificial intelligence (AI)</a:t>
                      </a:r>
                      <a:r>
                        <a:rPr lang="en-US" sz="800" b="0" i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​</a:t>
                      </a:r>
                      <a:endParaRPr lang="en-US" sz="1200" b="0" i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0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It is a law that regulates the use of artificial intelligence (AI) in the European Union</a:t>
                      </a:r>
                      <a:r>
                        <a:rPr lang="en-US" sz="800" b="0" i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​</a:t>
                      </a:r>
                      <a:endParaRPr lang="en-US" sz="1200" b="0" i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0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The OECD AI Principles are a set of guidelines that promote the use of trustworthy and innovative artificial intelligence (AI)</a:t>
                      </a:r>
                      <a:r>
                        <a:rPr lang="en-US" sz="800" b="0" i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​</a:t>
                      </a:r>
                      <a:endParaRPr lang="en-US" sz="1200" b="0" i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0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It is a set of standards that help organizations consider ethical values when designing systems</a:t>
                      </a:r>
                      <a:r>
                        <a:rPr lang="en-US" sz="800" b="0" i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​</a:t>
                      </a:r>
                      <a:endParaRPr lang="en-US" sz="1200" b="0" i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0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894434"/>
                  </a:ext>
                </a:extLst>
              </a:tr>
              <a:tr h="328761">
                <a:tc>
                  <a:txBody>
                    <a:bodyPr/>
                    <a:lstStyle/>
                    <a:p>
                      <a:pPr algn="l" fontAlgn="auto">
                        <a:lnSpc>
                          <a:spcPts val="2175"/>
                        </a:lnSpc>
                        <a:buNone/>
                      </a:pPr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​</a:t>
                      </a:r>
                      <a:r>
                        <a:rPr lang="en-US" sz="1800" b="0" i="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NIST AI RMF 1.0</a:t>
                      </a:r>
                      <a:r>
                        <a:rPr lang="en-US" sz="800" b="0" i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​</a:t>
                      </a:r>
                      <a:endParaRPr lang="en-US" sz="1300" b="0" i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OWASP Top 10</a:t>
                      </a:r>
                      <a:r>
                        <a:rPr lang="en-US" sz="800" b="0" i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​</a:t>
                      </a:r>
                      <a:endParaRPr lang="en-US" sz="1300" b="0" i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GDPR</a:t>
                      </a:r>
                      <a:r>
                        <a:rPr lang="en-US" sz="800" b="0" i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​</a:t>
                      </a:r>
                      <a:endParaRPr lang="en-US" sz="1300" b="0" i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ISO/IEC 27001:2022</a:t>
                      </a:r>
                      <a:r>
                        <a:rPr lang="en-US" sz="800" b="0" i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​</a:t>
                      </a:r>
                      <a:endParaRPr lang="en-US" sz="1300" b="0" i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ISO/IEC 23894:2023</a:t>
                      </a:r>
                      <a:r>
                        <a:rPr lang="en-US" sz="800" b="0" i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​</a:t>
                      </a:r>
                      <a:endParaRPr lang="en-US" sz="1300" b="0" i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EU AI ACT 2024/1689</a:t>
                      </a:r>
                      <a:r>
                        <a:rPr lang="en-US" sz="800" b="0" i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​</a:t>
                      </a:r>
                      <a:endParaRPr lang="en-US" sz="1300" b="0" i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OECD Principles 2024</a:t>
                      </a:r>
                      <a:r>
                        <a:rPr lang="en-US" sz="800" b="0" i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​</a:t>
                      </a:r>
                      <a:endParaRPr lang="en-US" sz="1300" b="0" i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IEEE 7000 Series 2021</a:t>
                      </a:r>
                      <a:r>
                        <a:rPr lang="en-US" sz="800" b="0" i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​</a:t>
                      </a:r>
                      <a:endParaRPr lang="en-US" sz="1300" b="0" i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670875"/>
                  </a:ext>
                </a:extLst>
              </a:tr>
              <a:tr h="328761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Discrimination &amp; toxicity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85291"/>
                  </a:ext>
                </a:extLst>
              </a:tr>
              <a:tr h="253302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Privacy &amp; security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641624"/>
                  </a:ext>
                </a:extLst>
              </a:tr>
              <a:tr h="253302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Misinformation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597073"/>
                  </a:ext>
                </a:extLst>
              </a:tr>
              <a:tr h="377349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Malicious actors &amp; misuse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634682"/>
                  </a:ext>
                </a:extLst>
              </a:tr>
              <a:tr h="379168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Human-computer interaction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75688"/>
                  </a:ext>
                </a:extLst>
              </a:tr>
              <a:tr h="474073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Socioeconomic &amp; environmental harms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844153"/>
                  </a:ext>
                </a:extLst>
              </a:tr>
              <a:tr h="474073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AI system safety, failures &amp; limitations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  <a:r>
                        <a:rPr lang="en-US" sz="8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​</a:t>
                      </a:r>
                      <a:endParaRPr lang="en-US" sz="1300" b="0" i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124" marR="64124" marT="32062" marB="32062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05189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BE4D8E84-B75A-71EF-6E41-D1DAAA45549E}"/>
              </a:ext>
            </a:extLst>
          </p:cNvPr>
          <p:cNvSpPr txBox="1">
            <a:spLocks/>
          </p:cNvSpPr>
          <p:nvPr/>
        </p:nvSpPr>
        <p:spPr>
          <a:xfrm>
            <a:off x="78656" y="-746"/>
            <a:ext cx="11266245" cy="876299"/>
          </a:xfrm>
          <a:prstGeom prst="rect">
            <a:avLst/>
          </a:prstGeom>
        </p:spPr>
        <p:txBody>
          <a:bodyPr vert="horz" lIns="0" tIns="0" rIns="1828800" bIns="0" rtlCol="0" anchor="b" anchorCtr="0">
            <a:noAutofit/>
          </a:bodyPr>
          <a:lstStyle>
            <a:lvl1pPr algn="l" defTabSz="914309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400" b="0" i="0" kern="1200" cap="none" baseline="0">
                <a:solidFill>
                  <a:schemeClr val="accent1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			Artificial Intelligence Standards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F16C6770-7E89-0E24-0763-610DC35DD03E}"/>
              </a:ext>
            </a:extLst>
          </p:cNvPr>
          <p:cNvSpPr/>
          <p:nvPr/>
        </p:nvSpPr>
        <p:spPr>
          <a:xfrm>
            <a:off x="473539" y="3429000"/>
            <a:ext cx="849747" cy="28632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59A59"/>
              </a:solidFill>
              <a:highlight>
                <a:srgbClr val="008000"/>
              </a:highlight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69723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CD7BB959-8FBC-8598-4BEE-7E9E36848C6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1266245" cy="8762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>
                <a:solidFill>
                  <a:schemeClr val="accent1"/>
                </a:solidFill>
                <a:latin typeface="Garamond" panose="02020404030301010803" pitchFamily="18" charset="0"/>
              </a:rPr>
              <a:t>			AI Industry Control Mapping Catalogue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8982D3C-C02F-BE8E-464E-4E90DA6421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697698"/>
              </p:ext>
            </p:extLst>
          </p:nvPr>
        </p:nvGraphicFramePr>
        <p:xfrm>
          <a:off x="265173" y="940593"/>
          <a:ext cx="11661654" cy="542767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064624">
                  <a:extLst>
                    <a:ext uri="{9D8B030D-6E8A-4147-A177-3AD203B41FA5}">
                      <a16:colId xmlns:a16="http://schemas.microsoft.com/office/drawing/2014/main" val="3733650074"/>
                    </a:ext>
                  </a:extLst>
                </a:gridCol>
                <a:gridCol w="3214791">
                  <a:extLst>
                    <a:ext uri="{9D8B030D-6E8A-4147-A177-3AD203B41FA5}">
                      <a16:colId xmlns:a16="http://schemas.microsoft.com/office/drawing/2014/main" val="336856755"/>
                    </a:ext>
                  </a:extLst>
                </a:gridCol>
                <a:gridCol w="1708189">
                  <a:extLst>
                    <a:ext uri="{9D8B030D-6E8A-4147-A177-3AD203B41FA5}">
                      <a16:colId xmlns:a16="http://schemas.microsoft.com/office/drawing/2014/main" val="1189174561"/>
                    </a:ext>
                  </a:extLst>
                </a:gridCol>
                <a:gridCol w="1821196">
                  <a:extLst>
                    <a:ext uri="{9D8B030D-6E8A-4147-A177-3AD203B41FA5}">
                      <a16:colId xmlns:a16="http://schemas.microsoft.com/office/drawing/2014/main" val="903174558"/>
                    </a:ext>
                  </a:extLst>
                </a:gridCol>
                <a:gridCol w="1926427">
                  <a:extLst>
                    <a:ext uri="{9D8B030D-6E8A-4147-A177-3AD203B41FA5}">
                      <a16:colId xmlns:a16="http://schemas.microsoft.com/office/drawing/2014/main" val="3582720630"/>
                    </a:ext>
                  </a:extLst>
                </a:gridCol>
                <a:gridCol w="1926427">
                  <a:extLst>
                    <a:ext uri="{9D8B030D-6E8A-4147-A177-3AD203B41FA5}">
                      <a16:colId xmlns:a16="http://schemas.microsoft.com/office/drawing/2014/main" val="105468439"/>
                    </a:ext>
                  </a:extLst>
                </a:gridCol>
              </a:tblGrid>
              <a:tr h="3269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u="none" strike="noStrike">
                          <a:solidFill>
                            <a:schemeClr val="bg1"/>
                          </a:solidFill>
                          <a:effectLst/>
                        </a:rPr>
                        <a:t>Theme</a:t>
                      </a:r>
                      <a:endParaRPr lang="en-US" sz="105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u="none" strike="noStrike">
                          <a:solidFill>
                            <a:schemeClr val="bg1"/>
                          </a:solidFill>
                          <a:effectLst/>
                        </a:rPr>
                        <a:t>Control Name &amp; Description</a:t>
                      </a:r>
                      <a:endParaRPr lang="en-US" sz="105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u="none" strike="noStrike">
                          <a:solidFill>
                            <a:schemeClr val="bg1"/>
                          </a:solidFill>
                          <a:effectLst/>
                        </a:rPr>
                        <a:t>NIST AI RMF</a:t>
                      </a:r>
                      <a:endParaRPr lang="en-US" sz="105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u="none" strike="noStrike">
                          <a:solidFill>
                            <a:schemeClr val="bg1"/>
                          </a:solidFill>
                          <a:effectLst/>
                        </a:rPr>
                        <a:t>OWASP Top 10</a:t>
                      </a:r>
                      <a:endParaRPr lang="en-US" sz="105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u="none" strike="noStrike">
                          <a:solidFill>
                            <a:schemeClr val="bg1"/>
                          </a:solidFill>
                          <a:effectLst/>
                        </a:rPr>
                        <a:t>GDPR</a:t>
                      </a:r>
                      <a:endParaRPr lang="en-US" sz="105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u="none" strike="noStrike">
                          <a:solidFill>
                            <a:schemeClr val="bg1"/>
                          </a:solidFill>
                          <a:effectLst/>
                        </a:rPr>
                        <a:t>ISO/IEC 27001</a:t>
                      </a:r>
                      <a:endParaRPr lang="en-US" sz="105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050466"/>
                  </a:ext>
                </a:extLst>
              </a:tr>
              <a:tr h="39614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solidFill>
                            <a:schemeClr val="tx1"/>
                          </a:solidFill>
                          <a:effectLst/>
                        </a:rPr>
                        <a:t>AI Security Strategy &amp;  Governance</a:t>
                      </a:r>
                      <a:endParaRPr lang="en-US" sz="1050" b="1" i="0" u="none" strike="noStrike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30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u="none" strike="noStrike">
                          <a:solidFill>
                            <a:srgbClr val="000000"/>
                          </a:solidFill>
                          <a:effectLst/>
                        </a:rPr>
                        <a:t>Data Protection</a:t>
                      </a:r>
                    </a:p>
                    <a:p>
                      <a:pPr algn="l" fontAlgn="ctr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Secure handling of sensitive data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Identify &amp; Govern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Injection Attacks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Art. 25 - Data Protection by Design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A.18 - Compliance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62167248"/>
                  </a:ext>
                </a:extLst>
              </a:tr>
              <a:tr h="499555">
                <a:tc vMerge="1">
                  <a:txBody>
                    <a:bodyPr/>
                    <a:lstStyle/>
                    <a:p>
                      <a:pPr algn="l" fontAlgn="ctr"/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30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u="none" strike="noStrike">
                          <a:solidFill>
                            <a:srgbClr val="000000"/>
                          </a:solidFill>
                          <a:effectLst/>
                        </a:rPr>
                        <a:t>Accountability &amp; Liability</a:t>
                      </a:r>
                    </a:p>
                    <a:p>
                      <a:pPr algn="l" fontAlgn="ctr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Establish accountability for AI behavior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Govern &amp; Adapt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Insufficient Logging &amp; Monitoring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Art. 82 - Right to Compensation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A.15 - Supplier Relationships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585520"/>
                  </a:ext>
                </a:extLst>
              </a:tr>
              <a:tr h="396149">
                <a:tc vMerge="1">
                  <a:txBody>
                    <a:bodyPr/>
                    <a:lstStyle/>
                    <a:p>
                      <a:pPr algn="l" fontAlgn="ctr"/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30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u="none" strike="noStrike">
                          <a:solidFill>
                            <a:srgbClr val="000000"/>
                          </a:solidFill>
                          <a:effectLst/>
                        </a:rPr>
                        <a:t>Human Oversight</a:t>
                      </a:r>
                    </a:p>
                    <a:p>
                      <a:pPr algn="l" fontAlgn="ctr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Ensure human oversight in AI decision making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Govern &amp; Adapt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Insufficient Monitoring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Art. 22 - Human Intervention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A.7 - Human Resource Security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66112846"/>
                  </a:ext>
                </a:extLst>
              </a:tr>
              <a:tr h="7845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solidFill>
                            <a:schemeClr val="tx1"/>
                          </a:solidFill>
                          <a:effectLst/>
                        </a:rPr>
                        <a:t>AI Security Strategy</a:t>
                      </a:r>
                      <a:endParaRPr lang="en-US" sz="1050" b="1" i="0" u="none" strike="noStrike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30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Privacy by Design</a:t>
                      </a:r>
                    </a:p>
                    <a:p>
                      <a:pPr algn="l" fontAlgn="ctr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Ensure that Ethics &amp; privacy considerations are embedded into the AI system development process from the outset.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Identify &amp; Govern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Insecure Design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Art. 25 - Data Protection by Design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A.18 - Compliance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91116592"/>
                  </a:ext>
                </a:extLst>
              </a:tr>
              <a:tr h="39614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solidFill>
                            <a:schemeClr val="tx1"/>
                          </a:solidFill>
                          <a:effectLst/>
                        </a:rPr>
                        <a:t>AI  Risk Evaluation</a:t>
                      </a:r>
                      <a:endParaRPr lang="en-US" sz="1050" b="1" i="0" u="none" strike="noStrike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30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u="none" strike="noStrike">
                          <a:solidFill>
                            <a:srgbClr val="000000"/>
                          </a:solidFill>
                          <a:effectLst/>
                        </a:rPr>
                        <a:t>Bias Detection &amp; Mitigation</a:t>
                      </a:r>
                    </a:p>
                    <a:p>
                      <a:pPr algn="l" fontAlgn="ctr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Identify and mitigate algorithmic bias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Risk Management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Security Misconfiguration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Art. 22 - Automated Decision Making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A.8 - Asset Management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12421241"/>
                  </a:ext>
                </a:extLst>
              </a:tr>
              <a:tr h="784590">
                <a:tc vMerge="1">
                  <a:txBody>
                    <a:bodyPr/>
                    <a:lstStyle/>
                    <a:p>
                      <a:pPr algn="l" fontAlgn="ctr"/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30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u="none" strike="noStrike">
                          <a:solidFill>
                            <a:srgbClr val="000000"/>
                          </a:solidFill>
                          <a:effectLst/>
                        </a:rPr>
                        <a:t>Risk Management</a:t>
                      </a:r>
                    </a:p>
                    <a:p>
                      <a:pPr algn="l" fontAlgn="ctr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Implement a robust risk management framework to continually assess and mitigate risks throughout the lifecycle of the AI system.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Risk Management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Insufficient Logging &amp; Monitoring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Art. 35 - Data Protection Impact Assessments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A.8 - Asset Management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639730"/>
                  </a:ext>
                </a:extLst>
              </a:tr>
              <a:tr h="39614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solidFill>
                            <a:schemeClr val="tx1"/>
                          </a:solidFill>
                          <a:effectLst/>
                        </a:rPr>
                        <a:t>AI Security Engineering</a:t>
                      </a:r>
                      <a:endParaRPr lang="en-US" sz="1050" b="1" i="0" u="none" strike="noStrike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0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u="none" strike="noStrike">
                          <a:solidFill>
                            <a:srgbClr val="000000"/>
                          </a:solidFill>
                          <a:effectLst/>
                        </a:rPr>
                        <a:t>Model Accuracy</a:t>
                      </a:r>
                    </a:p>
                    <a:p>
                      <a:pPr algn="l" fontAlgn="ctr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Ensure AI models are accurate and reliable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Evaluate &amp; Monitor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Sensitive Data Exposure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Art. 5 - Accuracy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A.14 - System Acquisition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105184"/>
                  </a:ext>
                </a:extLst>
              </a:tr>
              <a:tr h="396149">
                <a:tc vMerge="1">
                  <a:txBody>
                    <a:bodyPr/>
                    <a:lstStyle/>
                    <a:p>
                      <a:pPr marL="0" marR="0" lvl="0" indent="0" algn="l" defTabSz="91430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30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u="none" strike="noStrike">
                          <a:solidFill>
                            <a:srgbClr val="000000"/>
                          </a:solidFill>
                          <a:effectLst/>
                        </a:rPr>
                        <a:t>Security of AI Systems</a:t>
                      </a:r>
                    </a:p>
                    <a:p>
                      <a:pPr algn="l" fontAlgn="ctr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Protect AI systems against adversarial attacks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Protect &amp; Defend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Cross-Site Scripting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Art. 32 - Security of Processing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A.12 - Operations Security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411087"/>
                  </a:ext>
                </a:extLst>
              </a:tr>
              <a:tr h="525629">
                <a:tc vMerge="1">
                  <a:txBody>
                    <a:bodyPr/>
                    <a:lstStyle/>
                    <a:p>
                      <a:pPr algn="l" fontAlgn="ctr"/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30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u="none" strike="noStrike">
                          <a:solidFill>
                            <a:srgbClr val="000000"/>
                          </a:solidFill>
                          <a:effectLst/>
                        </a:rPr>
                        <a:t>Incident Response &amp; Recovery</a:t>
                      </a:r>
                    </a:p>
                    <a:p>
                      <a:pPr algn="l" fontAlgn="ctr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Establish mechanisms for AI incidents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Respond &amp; Recover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Insufficient Logging &amp; Monitoring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Art. 33 - Breach Notification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A.16 - Information Security Incident Management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791349"/>
                  </a:ext>
                </a:extLst>
              </a:tr>
              <a:tr h="5256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solidFill>
                            <a:schemeClr val="tx1"/>
                          </a:solidFill>
                          <a:effectLst/>
                        </a:rPr>
                        <a:t>AI People &amp; Culture</a:t>
                      </a:r>
                      <a:endParaRPr lang="en-US" sz="1050" b="1" i="0" u="none" strike="noStrike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0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u="none" strike="noStrike">
                          <a:solidFill>
                            <a:srgbClr val="000000"/>
                          </a:solidFill>
                          <a:effectLst/>
                        </a:rPr>
                        <a:t>Explainability &amp; Transparency</a:t>
                      </a:r>
                    </a:p>
                    <a:p>
                      <a:pPr algn="l" fontAlgn="ctr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Make AI decisions explainable to users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Communicate &amp; Explain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Broken Access Control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u="none" strike="noStrike">
                          <a:solidFill>
                            <a:srgbClr val="000000"/>
                          </a:solidFill>
                          <a:effectLst/>
                        </a:rPr>
                        <a:t>Art. 13 - Transparency in processing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A.9 - Access Control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990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8710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DA67A0C-E03A-C809-CC5D-3719BAE719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529866"/>
              </p:ext>
            </p:extLst>
          </p:nvPr>
        </p:nvGraphicFramePr>
        <p:xfrm>
          <a:off x="462084" y="898531"/>
          <a:ext cx="11266244" cy="5542980"/>
        </p:xfrm>
        <a:graphic>
          <a:graphicData uri="http://schemas.openxmlformats.org/drawingml/2006/table">
            <a:tbl>
              <a:tblPr firstRow="1" bandRow="1"/>
              <a:tblGrid>
                <a:gridCol w="1725994">
                  <a:extLst>
                    <a:ext uri="{9D8B030D-6E8A-4147-A177-3AD203B41FA5}">
                      <a16:colId xmlns:a16="http://schemas.microsoft.com/office/drawing/2014/main" val="4214181418"/>
                    </a:ext>
                  </a:extLst>
                </a:gridCol>
                <a:gridCol w="2411662">
                  <a:extLst>
                    <a:ext uri="{9D8B030D-6E8A-4147-A177-3AD203B41FA5}">
                      <a16:colId xmlns:a16="http://schemas.microsoft.com/office/drawing/2014/main" val="1617766067"/>
                    </a:ext>
                  </a:extLst>
                </a:gridCol>
                <a:gridCol w="2849071">
                  <a:extLst>
                    <a:ext uri="{9D8B030D-6E8A-4147-A177-3AD203B41FA5}">
                      <a16:colId xmlns:a16="http://schemas.microsoft.com/office/drawing/2014/main" val="2359596349"/>
                    </a:ext>
                  </a:extLst>
                </a:gridCol>
                <a:gridCol w="3014577">
                  <a:extLst>
                    <a:ext uri="{9D8B030D-6E8A-4147-A177-3AD203B41FA5}">
                      <a16:colId xmlns:a16="http://schemas.microsoft.com/office/drawing/2014/main" val="3618714896"/>
                    </a:ext>
                  </a:extLst>
                </a:gridCol>
                <a:gridCol w="1264940">
                  <a:extLst>
                    <a:ext uri="{9D8B030D-6E8A-4147-A177-3AD203B41FA5}">
                      <a16:colId xmlns:a16="http://schemas.microsoft.com/office/drawing/2014/main" val="4041269131"/>
                    </a:ext>
                  </a:extLst>
                </a:gridCol>
              </a:tblGrid>
              <a:tr h="5109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400"/>
                        <a:t>Category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400"/>
                        <a:t>Examples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400"/>
                        <a:t>Impact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1400"/>
                        <a:t>Key Risk Mitigation (Indicative list)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>
                      <a:lvl1pPr marL="0" algn="l" defTabSz="91430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155" algn="l" defTabSz="91430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309" algn="l" defTabSz="91430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464" algn="l" defTabSz="91430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618" algn="l" defTabSz="91430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5774" algn="l" defTabSz="91430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2926" algn="l" defTabSz="91430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080" algn="l" defTabSz="91430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235" algn="l" defTabSz="91430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en-US"/>
                        <a:t>Risk Level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92392"/>
                  </a:ext>
                </a:extLst>
              </a:tr>
              <a:tr h="9316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400"/>
                        <a:t>Compliance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400"/>
                        <a:t>Absence of AI specific policies, standards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400"/>
                        <a:t>Violations of HIPPA, GDPR, FDA AI/ML guidelines can lead to legal penalties and loss of accreditation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400"/>
                        <a:t>Align with HIPPA,GDPR, FDA AI/ML frameworks, conduct regular audits, maintain compliance documentation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0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155" algn="l" defTabSz="91430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309" algn="l" defTabSz="91430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464" algn="l" defTabSz="91430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618" algn="l" defTabSz="91430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5774" algn="l" defTabSz="91430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2926" algn="l" defTabSz="91430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080" algn="l" defTabSz="91430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235" algn="l" defTabSz="91430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en-US"/>
                        <a:t>High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919383"/>
                  </a:ext>
                </a:extLst>
              </a:tr>
              <a:tr h="8011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400"/>
                        <a:t>Security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400" dirty="0"/>
                        <a:t>Prompt injection, model theft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400"/>
                        <a:t>AI systems may be vulnerable to adversarial attacks or data poisoning, risking patient safety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400"/>
                        <a:t>Implement secure pipelines; Conduct adversarial testing; Restrict access to models and data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0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155" algn="l" defTabSz="91430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309" algn="l" defTabSz="91430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464" algn="l" defTabSz="91430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618" algn="l" defTabSz="91430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5774" algn="l" defTabSz="91430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2926" algn="l" defTabSz="91430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080" algn="l" defTabSz="91430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235" algn="l" defTabSz="91430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en-US"/>
                        <a:t>High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962264"/>
                  </a:ext>
                </a:extLst>
              </a:tr>
              <a:tr h="7212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400"/>
                        <a:t>Privacy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400"/>
                        <a:t>Data leakage, inference attacks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400"/>
                        <a:t>Exposure of PHI through AI processing or storage can violate privacy regulations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400"/>
                        <a:t>Use anonymization; Apply federated learning; Implement differential privacy and encryption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0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155" algn="l" defTabSz="91430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309" algn="l" defTabSz="91430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464" algn="l" defTabSz="91430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618" algn="l" defTabSz="91430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5774" algn="l" defTabSz="91430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2926" algn="l" defTabSz="91430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080" algn="l" defTabSz="91430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235" algn="l" defTabSz="91430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en-US"/>
                        <a:t>High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587591"/>
                  </a:ext>
                </a:extLst>
              </a:tr>
              <a:tr h="8011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400"/>
                        <a:t>Bias &amp; Fairness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400"/>
                        <a:t>Discrimination in outcomes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400"/>
                        <a:t>AI trained on non-representative data may misdiagnose or mistreat underrepresented populations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400"/>
                        <a:t>Use diverse datasets; Perform bias audits; Involve clinical experts in validation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0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155" algn="l" defTabSz="91430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309" algn="l" defTabSz="91430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464" algn="l" defTabSz="91430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618" algn="l" defTabSz="91430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5774" algn="l" defTabSz="91430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2926" algn="l" defTabSz="91430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080" algn="l" defTabSz="91430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235" algn="l" defTabSz="91430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en-US"/>
                        <a:t>Medium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564515"/>
                  </a:ext>
                </a:extLst>
              </a:tr>
              <a:tr h="8011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400"/>
                        <a:t>Ethics &amp; Misinformation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400"/>
                        <a:t>Deepfakes, fake news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400"/>
                        <a:t>AI may recommend unethical treatments or propagate false medical information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400"/>
                        <a:t>Establish AI ethics board; Use HITL (Human-in-the-loop); Regularly validate AI-generated outputs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0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155" algn="l" defTabSz="91430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309" algn="l" defTabSz="91430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464" algn="l" defTabSz="91430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618" algn="l" defTabSz="91430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5774" algn="l" defTabSz="91430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2926" algn="l" defTabSz="91430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080" algn="l" defTabSz="91430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235" algn="l" defTabSz="91430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en-US"/>
                        <a:t>Medium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302553"/>
                  </a:ext>
                </a:extLst>
              </a:tr>
              <a:tr h="9316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400"/>
                        <a:t>Operational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400" dirty="0"/>
                        <a:t>Model drift, hallucinations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400"/>
                        <a:t>AI failures can disrupt care delivery (e.g., delayed diagnoses, misrouted workflows)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400"/>
                        <a:t>Monitor AI system uptime and accuracy; Create fallback processes; Conduct stress and failure testing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0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155" algn="l" defTabSz="91430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309" algn="l" defTabSz="91430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464" algn="l" defTabSz="91430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618" algn="l" defTabSz="91430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5774" algn="l" defTabSz="91430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2926" algn="l" defTabSz="91430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080" algn="l" defTabSz="91430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235" algn="l" defTabSz="91430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en-US" dirty="0"/>
                        <a:t>High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701417"/>
                  </a:ext>
                </a:extLst>
              </a:tr>
            </a:tbl>
          </a:graphicData>
        </a:graphic>
      </p:graphicFrame>
      <p:sp>
        <p:nvSpPr>
          <p:cNvPr id="3" name="Title 3">
            <a:extLst>
              <a:ext uri="{FF2B5EF4-FFF2-40B4-BE49-F238E27FC236}">
                <a16:creationId xmlns:a16="http://schemas.microsoft.com/office/drawing/2014/main" id="{768A501E-F19C-2EFD-B27C-48463907BD70}"/>
              </a:ext>
            </a:extLst>
          </p:cNvPr>
          <p:cNvSpPr txBox="1">
            <a:spLocks/>
          </p:cNvSpPr>
          <p:nvPr/>
        </p:nvSpPr>
        <p:spPr>
          <a:xfrm>
            <a:off x="1133416" y="113140"/>
            <a:ext cx="11266245" cy="8762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>
                <a:solidFill>
                  <a:schemeClr val="accent1"/>
                </a:solidFill>
                <a:latin typeface="Garamond" panose="02020404030301010803" pitchFamily="18" charset="0"/>
              </a:rPr>
              <a:t>	AI Risk Categories and Mitigation Strategy</a:t>
            </a:r>
          </a:p>
        </p:txBody>
      </p:sp>
    </p:spTree>
    <p:extLst>
      <p:ext uri="{BB962C8B-B14F-4D97-AF65-F5344CB8AC3E}">
        <p14:creationId xmlns:p14="http://schemas.microsoft.com/office/powerpoint/2010/main" val="2541264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89005F-7DDD-4150-EC58-86F44C742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158" y="643466"/>
            <a:ext cx="7579683" cy="55710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ED411F-CDD9-14E6-7571-730D0BE0D271}"/>
              </a:ext>
            </a:extLst>
          </p:cNvPr>
          <p:cNvSpPr txBox="1"/>
          <p:nvPr/>
        </p:nvSpPr>
        <p:spPr>
          <a:xfrm>
            <a:off x="4980008" y="133637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Garamond" panose="02020404030301010803" pitchFamily="18" charset="0"/>
              </a:rPr>
              <a:t>IT-OT Integration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899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A9ED52-1F57-3F07-B837-16FD8A95B4FA}"/>
              </a:ext>
            </a:extLst>
          </p:cNvPr>
          <p:cNvSpPr txBox="1"/>
          <p:nvPr/>
        </p:nvSpPr>
        <p:spPr>
          <a:xfrm>
            <a:off x="5231757" y="3020992"/>
            <a:ext cx="25792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397574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121</TotalTime>
  <Words>1103</Words>
  <Application>Microsoft Office PowerPoint</Application>
  <PresentationFormat>Widescreen</PresentationFormat>
  <Paragraphs>258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 Narrow</vt:lpstr>
      <vt:lpstr>Arial</vt:lpstr>
      <vt:lpstr>Barlow</vt:lpstr>
      <vt:lpstr>Corbel</vt:lpstr>
      <vt:lpstr>Garamond</vt:lpstr>
      <vt:lpstr>Lato Light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Sharma, Ajay</dc:creator>
  <cp:lastModifiedBy>Sharma, Ajay</cp:lastModifiedBy>
  <cp:revision>4</cp:revision>
  <dcterms:created xsi:type="dcterms:W3CDTF">2026-01-30T09:37:41Z</dcterms:created>
  <dcterms:modified xsi:type="dcterms:W3CDTF">2026-01-30T15:05:55Z</dcterms:modified>
</cp:coreProperties>
</file>